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3"/>
  </p:notesMasterIdLst>
  <p:sldIdLst>
    <p:sldId id="256" r:id="rId2"/>
    <p:sldId id="257" r:id="rId3"/>
    <p:sldId id="259" r:id="rId4"/>
    <p:sldId id="272" r:id="rId5"/>
    <p:sldId id="273" r:id="rId6"/>
    <p:sldId id="271" r:id="rId7"/>
    <p:sldId id="277" r:id="rId8"/>
    <p:sldId id="278" r:id="rId9"/>
    <p:sldId id="260" r:id="rId10"/>
    <p:sldId id="279" r:id="rId11"/>
    <p:sldId id="280" r:id="rId12"/>
    <p:sldId id="261" r:id="rId13"/>
    <p:sldId id="281" r:id="rId14"/>
    <p:sldId id="285" r:id="rId15"/>
    <p:sldId id="284" r:id="rId16"/>
    <p:sldId id="286" r:id="rId17"/>
    <p:sldId id="287" r:id="rId18"/>
    <p:sldId id="288" r:id="rId19"/>
    <p:sldId id="262" r:id="rId20"/>
    <p:sldId id="289" r:id="rId21"/>
    <p:sldId id="290" r:id="rId22"/>
    <p:sldId id="263" r:id="rId23"/>
    <p:sldId id="291" r:id="rId24"/>
    <p:sldId id="293" r:id="rId25"/>
    <p:sldId id="292" r:id="rId26"/>
    <p:sldId id="294" r:id="rId27"/>
    <p:sldId id="264" r:id="rId28"/>
    <p:sldId id="295" r:id="rId29"/>
    <p:sldId id="296" r:id="rId30"/>
    <p:sldId id="299" r:id="rId31"/>
    <p:sldId id="265" r:id="rId32"/>
    <p:sldId id="297" r:id="rId33"/>
    <p:sldId id="298" r:id="rId34"/>
    <p:sldId id="266" r:id="rId35"/>
    <p:sldId id="300" r:id="rId36"/>
    <p:sldId id="267" r:id="rId37"/>
    <p:sldId id="301" r:id="rId38"/>
    <p:sldId id="268" r:id="rId39"/>
    <p:sldId id="302" r:id="rId40"/>
    <p:sldId id="270" r:id="rId41"/>
    <p:sldId id="258" r:id="rId42"/>
  </p:sldIdLst>
  <p:sldSz cx="12192000" cy="6858000"/>
  <p:notesSz cx="6858000" cy="9144000"/>
  <p:defaultTextStyle>
    <a:defPPr>
      <a:defRPr lang="en-N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12"/>
    <p:restoredTop sz="86618"/>
  </p:normalViewPr>
  <p:slideViewPr>
    <p:cSldViewPr snapToGrid="0">
      <p:cViewPr varScale="1">
        <p:scale>
          <a:sx n="108" d="100"/>
          <a:sy n="108" d="100"/>
        </p:scale>
        <p:origin x="936" y="192"/>
      </p:cViewPr>
      <p:guideLst/>
    </p:cSldViewPr>
  </p:slideViewPr>
  <p:outlineViewPr>
    <p:cViewPr>
      <p:scale>
        <a:sx n="33" d="100"/>
        <a:sy n="33" d="100"/>
      </p:scale>
      <p:origin x="0" y="-5656"/>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9" d="100"/>
          <a:sy n="99" d="100"/>
        </p:scale>
        <p:origin x="375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4C900C-E66C-EC44-869C-C13BE10342BE}" type="datetimeFigureOut">
              <a:rPr lang="en-NP" smtClean="0"/>
              <a:t>30/06/2025</a:t>
            </a:fld>
            <a:endParaRPr lang="en-N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12A146-A49C-2648-A103-39377A9FDC53}" type="slidenum">
              <a:rPr lang="en-NP" smtClean="0"/>
              <a:t>‹#›</a:t>
            </a:fld>
            <a:endParaRPr lang="en-NP"/>
          </a:p>
        </p:txBody>
      </p:sp>
    </p:spTree>
    <p:extLst>
      <p:ext uri="{BB962C8B-B14F-4D97-AF65-F5344CB8AC3E}">
        <p14:creationId xmlns:p14="http://schemas.microsoft.com/office/powerpoint/2010/main" val="1017546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Explain how neural networks mimic the brain and discuss their practical capabilities.</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800" dirty="0">
                <a:effectLst/>
                <a:latin typeface="TimesTen"/>
              </a:rPr>
              <a:t>The presence of nonlinearity in the model of a neuron limits the scope of their application to neural net- works. Nevertheless, signal-flow graphs do provide a neat method for the portrayal of the flow of signals in a neural network.</a:t>
            </a:r>
            <a:endParaRPr lang="en-US" dirty="0"/>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Explain feedback and recurrent networks using examples.</a:t>
            </a: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cs typeface="Times New Roman" panose="02020603050405020304" pitchFamily="18" charset="0"/>
                  </a:rPr>
                  <a:t>We refer to </a:t>
                </a:r>
                <a:r>
                  <a:rPr lang="en-US" sz="1800" b="1" dirty="0">
                    <a:effectLst/>
                    <a:latin typeface="Times New Roman" panose="02020603050405020304" pitchFamily="18" charset="0"/>
                    <a:cs typeface="Times New Roman" panose="02020603050405020304" pitchFamily="18" charset="0"/>
                  </a:rPr>
                  <a:t>A</a:t>
                </a:r>
                <a:r>
                  <a:rPr lang="en-US" sz="1800" dirty="0">
                    <a:effectLst/>
                    <a:latin typeface="Times New Roman" panose="02020603050405020304" pitchFamily="18" charset="0"/>
                    <a:cs typeface="Times New Roman" panose="02020603050405020304" pitchFamily="18" charset="0"/>
                  </a:rPr>
                  <a:t>/(1 - </a:t>
                </a:r>
                <a:r>
                  <a:rPr lang="en-US" sz="1800" b="1" dirty="0">
                    <a:effectLst/>
                    <a:latin typeface="Times New Roman" panose="02020603050405020304" pitchFamily="18" charset="0"/>
                    <a:cs typeface="Times New Roman" panose="02020603050405020304" pitchFamily="18" charset="0"/>
                  </a:rPr>
                  <a:t>AB</a:t>
                </a:r>
                <a:r>
                  <a:rPr lang="en-US" sz="1800" dirty="0">
                    <a:effectLst/>
                    <a:latin typeface="Times New Roman" panose="02020603050405020304" pitchFamily="18" charset="0"/>
                    <a:cs typeface="Times New Roman" panose="02020603050405020304" pitchFamily="18" charset="0"/>
                  </a:rPr>
                  <a:t>) as the </a:t>
                </a:r>
                <a:r>
                  <a:rPr lang="en-US" sz="1800" i="1" dirty="0">
                    <a:effectLst/>
                    <a:latin typeface="Times New Roman" panose="02020603050405020304" pitchFamily="18" charset="0"/>
                    <a:cs typeface="Times New Roman" panose="02020603050405020304" pitchFamily="18" charset="0"/>
                  </a:rPr>
                  <a:t>closed-loop operator </a:t>
                </a:r>
                <a:r>
                  <a:rPr lang="en-US" sz="1800" dirty="0">
                    <a:effectLst/>
                    <a:latin typeface="Times New Roman" panose="02020603050405020304" pitchFamily="18" charset="0"/>
                    <a:cs typeface="Times New Roman" panose="02020603050405020304" pitchFamily="18" charset="0"/>
                  </a:rPr>
                  <a:t>of the system, and to </a:t>
                </a:r>
                <a:r>
                  <a:rPr lang="en-US" sz="1800" b="1" dirty="0">
                    <a:effectLst/>
                    <a:latin typeface="Times New Roman" panose="02020603050405020304" pitchFamily="18" charset="0"/>
                    <a:cs typeface="Times New Roman" panose="02020603050405020304" pitchFamily="18" charset="0"/>
                  </a:rPr>
                  <a:t>AB </a:t>
                </a:r>
                <a:r>
                  <a:rPr lang="en-US" sz="1800" dirty="0">
                    <a:effectLst/>
                    <a:latin typeface="Times New Roman" panose="02020603050405020304" pitchFamily="18" charset="0"/>
                    <a:cs typeface="Times New Roman" panose="02020603050405020304" pitchFamily="18" charset="0"/>
                  </a:rPr>
                  <a:t>as the </a:t>
                </a:r>
                <a:r>
                  <a:rPr lang="en-US" sz="1800" i="1" dirty="0">
                    <a:effectLst/>
                    <a:latin typeface="Times New Roman" panose="02020603050405020304" pitchFamily="18" charset="0"/>
                    <a:cs typeface="Times New Roman" panose="02020603050405020304" pitchFamily="18" charset="0"/>
                  </a:rPr>
                  <a:t>open-loop operator. </a:t>
                </a:r>
                <a:r>
                  <a:rPr lang="en-US" sz="1800" dirty="0">
                    <a:effectLst/>
                    <a:latin typeface="Times New Roman" panose="02020603050405020304" pitchFamily="18" charset="0"/>
                    <a:cs typeface="Times New Roman" panose="02020603050405020304" pitchFamily="18" charset="0"/>
                  </a:rPr>
                  <a:t>In general, the open-loop operator is noncommutative in that </a:t>
                </a:r>
                <a:r>
                  <a:rPr lang="en-US" sz="1800" b="1" dirty="0">
                    <a:effectLst/>
                    <a:latin typeface="Times New Roman" panose="02020603050405020304" pitchFamily="18" charset="0"/>
                    <a:cs typeface="Times New Roman" panose="02020603050405020304" pitchFamily="18" charset="0"/>
                  </a:rPr>
                  <a:t>BA </a:t>
                </a:r>
                <a14:m>
                  <m:oMath xmlns:m="http://schemas.openxmlformats.org/officeDocument/2006/math">
                    <m:r>
                      <a:rPr lang="en-US" sz="1800" b="1" i="1" smtClean="0">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sz="1800" b="1" dirty="0">
                    <a:effectLst/>
                    <a:latin typeface="Times New Roman" panose="02020603050405020304" pitchFamily="18" charset="0"/>
                    <a:cs typeface="Times New Roman" panose="02020603050405020304" pitchFamily="18" charset="0"/>
                  </a:rPr>
                  <a:t>AB</a:t>
                </a:r>
                <a:r>
                  <a:rPr lang="en-US" sz="1800" dirty="0">
                    <a:effectLst/>
                    <a:latin typeface="TimesTen"/>
                  </a:rPr>
                  <a:t>. </a:t>
                </a:r>
                <a:endParaRPr lang="en-US" dirty="0"/>
              </a:p>
              <a:p>
                <a:endParaRPr lang="en-NP"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cs typeface="Times New Roman" panose="02020603050405020304" pitchFamily="18" charset="0"/>
                  </a:rPr>
                  <a:t>We refer to </a:t>
                </a:r>
                <a:r>
                  <a:rPr lang="en-US" sz="1800" b="1" dirty="0">
                    <a:effectLst/>
                    <a:latin typeface="Times New Roman" panose="02020603050405020304" pitchFamily="18" charset="0"/>
                    <a:cs typeface="Times New Roman" panose="02020603050405020304" pitchFamily="18" charset="0"/>
                  </a:rPr>
                  <a:t>A</a:t>
                </a:r>
                <a:r>
                  <a:rPr lang="en-US" sz="1800" dirty="0">
                    <a:effectLst/>
                    <a:latin typeface="Times New Roman" panose="02020603050405020304" pitchFamily="18" charset="0"/>
                    <a:cs typeface="Times New Roman" panose="02020603050405020304" pitchFamily="18" charset="0"/>
                  </a:rPr>
                  <a:t>/(1 - </a:t>
                </a:r>
                <a:r>
                  <a:rPr lang="en-US" sz="1800" b="1" dirty="0">
                    <a:effectLst/>
                    <a:latin typeface="Times New Roman" panose="02020603050405020304" pitchFamily="18" charset="0"/>
                    <a:cs typeface="Times New Roman" panose="02020603050405020304" pitchFamily="18" charset="0"/>
                  </a:rPr>
                  <a:t>AB</a:t>
                </a:r>
                <a:r>
                  <a:rPr lang="en-US" sz="1800" dirty="0">
                    <a:effectLst/>
                    <a:latin typeface="Times New Roman" panose="02020603050405020304" pitchFamily="18" charset="0"/>
                    <a:cs typeface="Times New Roman" panose="02020603050405020304" pitchFamily="18" charset="0"/>
                  </a:rPr>
                  <a:t>) as the </a:t>
                </a:r>
                <a:r>
                  <a:rPr lang="en-US" sz="1800" i="1" dirty="0">
                    <a:effectLst/>
                    <a:latin typeface="Times New Roman" panose="02020603050405020304" pitchFamily="18" charset="0"/>
                    <a:cs typeface="Times New Roman" panose="02020603050405020304" pitchFamily="18" charset="0"/>
                  </a:rPr>
                  <a:t>closed-loop operator </a:t>
                </a:r>
                <a:r>
                  <a:rPr lang="en-US" sz="1800" dirty="0">
                    <a:effectLst/>
                    <a:latin typeface="Times New Roman" panose="02020603050405020304" pitchFamily="18" charset="0"/>
                    <a:cs typeface="Times New Roman" panose="02020603050405020304" pitchFamily="18" charset="0"/>
                  </a:rPr>
                  <a:t>of the system, and to </a:t>
                </a:r>
                <a:r>
                  <a:rPr lang="en-US" sz="1800" b="1" dirty="0">
                    <a:effectLst/>
                    <a:latin typeface="Times New Roman" panose="02020603050405020304" pitchFamily="18" charset="0"/>
                    <a:cs typeface="Times New Roman" panose="02020603050405020304" pitchFamily="18" charset="0"/>
                  </a:rPr>
                  <a:t>AB </a:t>
                </a:r>
                <a:r>
                  <a:rPr lang="en-US" sz="1800" dirty="0">
                    <a:effectLst/>
                    <a:latin typeface="Times New Roman" panose="02020603050405020304" pitchFamily="18" charset="0"/>
                    <a:cs typeface="Times New Roman" panose="02020603050405020304" pitchFamily="18" charset="0"/>
                  </a:rPr>
                  <a:t>as the </a:t>
                </a:r>
                <a:r>
                  <a:rPr lang="en-US" sz="1800" i="1" dirty="0">
                    <a:effectLst/>
                    <a:latin typeface="Times New Roman" panose="02020603050405020304" pitchFamily="18" charset="0"/>
                    <a:cs typeface="Times New Roman" panose="02020603050405020304" pitchFamily="18" charset="0"/>
                  </a:rPr>
                  <a:t>open-loop operator. </a:t>
                </a:r>
                <a:r>
                  <a:rPr lang="en-US" sz="1800" dirty="0">
                    <a:effectLst/>
                    <a:latin typeface="Times New Roman" panose="02020603050405020304" pitchFamily="18" charset="0"/>
                    <a:cs typeface="Times New Roman" panose="02020603050405020304" pitchFamily="18" charset="0"/>
                  </a:rPr>
                  <a:t>In general, the open-loop operator is noncommutative in that </a:t>
                </a:r>
                <a:r>
                  <a:rPr lang="en-US" sz="1800" b="1" dirty="0">
                    <a:effectLst/>
                    <a:latin typeface="Times New Roman" panose="02020603050405020304" pitchFamily="18" charset="0"/>
                    <a:cs typeface="Times New Roman" panose="02020603050405020304" pitchFamily="18" charset="0"/>
                  </a:rPr>
                  <a:t>BA </a:t>
                </a:r>
                <a:r>
                  <a:rPr lang="en-US" sz="1800" b="1" i="0">
                    <a:effectLst/>
                    <a:latin typeface="Cambria Math" panose="02040503050406030204" pitchFamily="18" charset="0"/>
                    <a:ea typeface="Cambria Math" panose="02040503050406030204" pitchFamily="18" charset="0"/>
                    <a:cs typeface="Times New Roman" panose="02020603050405020304" pitchFamily="18" charset="0"/>
                  </a:rPr>
                  <a:t>≠</a:t>
                </a:r>
                <a:r>
                  <a:rPr lang="en-US" sz="1800" b="1" dirty="0">
                    <a:effectLst/>
                    <a:latin typeface="Times New Roman" panose="02020603050405020304" pitchFamily="18" charset="0"/>
                    <a:cs typeface="Times New Roman" panose="02020603050405020304" pitchFamily="18" charset="0"/>
                  </a:rPr>
                  <a:t>AB</a:t>
                </a:r>
                <a:r>
                  <a:rPr lang="en-US" sz="1800" dirty="0">
                    <a:effectLst/>
                    <a:latin typeface="TimesTen"/>
                  </a:rPr>
                  <a:t>. </a:t>
                </a:r>
                <a:endParaRPr lang="en-US" dirty="0"/>
              </a:p>
              <a:p>
                <a:endParaRPr lang="en-NP" dirty="0"/>
              </a:p>
            </p:txBody>
          </p:sp>
        </mc:Fallback>
      </mc:AlternateContent>
      <p:sp>
        <p:nvSpPr>
          <p:cNvPr id="4" name="Slide Number Placeholder 3"/>
          <p:cNvSpPr>
            <a:spLocks noGrp="1"/>
          </p:cNvSpPr>
          <p:nvPr>
            <p:ph type="sldNum" sz="quarter" idx="5"/>
          </p:nvPr>
        </p:nvSpPr>
        <p:spPr/>
        <p:txBody>
          <a:bodyPr/>
          <a:lstStyle/>
          <a:p>
            <a:fld id="{4912A146-A49C-2648-A103-39377A9FDC53}" type="slidenum">
              <a:rPr lang="en-NP" smtClean="0"/>
              <a:t>28</a:t>
            </a:fld>
            <a:endParaRPr lang="en-NP"/>
          </a:p>
        </p:txBody>
      </p:sp>
    </p:spTree>
    <p:extLst>
      <p:ext uri="{BB962C8B-B14F-4D97-AF65-F5344CB8AC3E}">
        <p14:creationId xmlns:p14="http://schemas.microsoft.com/office/powerpoint/2010/main" val="2906833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Give a brief overview of different architectures students will encounter.</a:t>
            </a:r>
          </a:p>
        </p:txBody>
      </p:sp>
      <p:sp>
        <p:nvSpPr>
          <p:cNvPr id="4" name="Slide Number Placeholder 3"/>
          <p:cNvSpPr>
            <a:spLocks noGrp="1"/>
          </p:cNvSpPr>
          <p:nvPr>
            <p:ph type="sldNum" sz="quarter" idx="5"/>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Explain how learning happens through weight updates.</a:t>
            </a:r>
          </a:p>
        </p:txBody>
      </p:sp>
      <p:sp>
        <p:nvSpPr>
          <p:cNvPr id="4" name="Slide Number Placeholder 3"/>
          <p:cNvSpPr>
            <a:spLocks noGrp="1"/>
          </p:cNvSpPr>
          <p:nvPr>
            <p:ph type="sldNum" sz="quarter" idx="5"/>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Provide simple examples for each learning type.</a:t>
            </a:r>
          </a:p>
        </p:txBody>
      </p:sp>
      <p:sp>
        <p:nvSpPr>
          <p:cNvPr id="4" name="Slide Number Placeholder 3"/>
          <p:cNvSpPr>
            <a:spLocks noGrp="1"/>
          </p:cNvSpPr>
          <p:nvPr>
            <p:ph type="sldNum" sz="quarter" idx="5"/>
          </p:nvPr>
        </p:nvSpPr>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Explain each task with a simple real-world example.</a:t>
            </a:r>
          </a:p>
        </p:txBody>
      </p:sp>
      <p:sp>
        <p:nvSpPr>
          <p:cNvPr id="4" name="Slide Number Placeholder 3"/>
          <p:cNvSpPr>
            <a:spLocks noGrp="1"/>
          </p:cNvSpPr>
          <p:nvPr>
            <p:ph type="sldNum" sz="quarter" idx="5"/>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Encourage students to actively read and complete the assignment.</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lgn="just">
              <a:buFont typeface="+mj-lt"/>
              <a:buAutoNum type="arabicPeriod"/>
            </a:pPr>
            <a:r>
              <a:rPr lang="en-US" b="1" dirty="0">
                <a:latin typeface="Songti SC" panose="02010600040101010101" pitchFamily="2" charset="-122"/>
                <a:ea typeface="Songti SC" panose="02010600040101010101" pitchFamily="2" charset="-122"/>
              </a:rPr>
              <a:t>Nonlinearity</a:t>
            </a:r>
            <a:endParaRPr lang="en-US" dirty="0">
              <a:latin typeface="Songti SC" panose="02010600040101010101" pitchFamily="2" charset="-122"/>
              <a:ea typeface="Songti SC" panose="02010600040101010101" pitchFamily="2" charset="-122"/>
            </a:endParaRPr>
          </a:p>
          <a:p>
            <a:pPr lvl="1" algn="just"/>
            <a:r>
              <a:rPr lang="en-US" dirty="0">
                <a:latin typeface="Songti SC" panose="02010600040101010101" pitchFamily="2" charset="-122"/>
                <a:ea typeface="Songti SC" panose="02010600040101010101" pitchFamily="2" charset="-122"/>
              </a:rPr>
              <a:t>Neurons can be linear or nonlinear.</a:t>
            </a:r>
          </a:p>
          <a:p>
            <a:pPr lvl="1" algn="just"/>
            <a:r>
              <a:rPr lang="en-US" dirty="0">
                <a:latin typeface="Songti SC" panose="02010600040101010101" pitchFamily="2" charset="-122"/>
                <a:ea typeface="Songti SC" panose="02010600040101010101" pitchFamily="2" charset="-122"/>
              </a:rPr>
              <a:t>Networks of nonlinear neurons produce </a:t>
            </a:r>
            <a:r>
              <a:rPr lang="en-US" b="1" dirty="0">
                <a:latin typeface="Songti SC" panose="02010600040101010101" pitchFamily="2" charset="-122"/>
                <a:ea typeface="Songti SC" panose="02010600040101010101" pitchFamily="2" charset="-122"/>
              </a:rPr>
              <a:t>distributed nonlinearity</a:t>
            </a:r>
            <a:r>
              <a:rPr lang="en-US" dirty="0">
                <a:latin typeface="Songti SC" panose="02010600040101010101" pitchFamily="2" charset="-122"/>
                <a:ea typeface="Songti SC" panose="02010600040101010101" pitchFamily="2" charset="-122"/>
              </a:rPr>
              <a:t>.</a:t>
            </a:r>
          </a:p>
          <a:p>
            <a:pPr lvl="1" algn="just"/>
            <a:r>
              <a:rPr lang="en-US" dirty="0">
                <a:latin typeface="Songti SC" panose="02010600040101010101" pitchFamily="2" charset="-122"/>
                <a:ea typeface="Songti SC" panose="02010600040101010101" pitchFamily="2" charset="-122"/>
              </a:rPr>
              <a:t>Especially valuable for </a:t>
            </a:r>
            <a:r>
              <a:rPr lang="en-US" b="1" dirty="0">
                <a:latin typeface="Songti SC" panose="02010600040101010101" pitchFamily="2" charset="-122"/>
                <a:ea typeface="Songti SC" panose="02010600040101010101" pitchFamily="2" charset="-122"/>
              </a:rPr>
              <a:t>nonlinear physical processes</a:t>
            </a:r>
            <a:r>
              <a:rPr lang="en-US" dirty="0">
                <a:latin typeface="Songti SC" panose="02010600040101010101" pitchFamily="2" charset="-122"/>
                <a:ea typeface="Songti SC" panose="02010600040101010101" pitchFamily="2" charset="-122"/>
              </a:rPr>
              <a:t> (e.g., speech signals).</a:t>
            </a:r>
          </a:p>
          <a:p>
            <a:pPr marL="514350" indent="-514350" algn="just">
              <a:buFont typeface="+mj-lt"/>
              <a:buAutoNum type="arabicPeriod"/>
            </a:pPr>
            <a:r>
              <a:rPr lang="en-US" b="1" dirty="0">
                <a:latin typeface="Songti SC" panose="02010600040101010101" pitchFamily="2" charset="-122"/>
                <a:ea typeface="Songti SC" panose="02010600040101010101" pitchFamily="2" charset="-122"/>
              </a:rPr>
              <a:t>Input–Output Mapping</a:t>
            </a:r>
            <a:endParaRPr lang="en-US" dirty="0">
              <a:latin typeface="Songti SC" panose="02010600040101010101" pitchFamily="2" charset="-122"/>
              <a:ea typeface="Songti SC" panose="02010600040101010101" pitchFamily="2" charset="-122"/>
            </a:endParaRPr>
          </a:p>
          <a:p>
            <a:pPr lvl="1" algn="just"/>
            <a:r>
              <a:rPr lang="en-US" dirty="0">
                <a:latin typeface="Songti SC" panose="02010600040101010101" pitchFamily="2" charset="-122"/>
                <a:ea typeface="Songti SC" panose="02010600040101010101" pitchFamily="2" charset="-122"/>
              </a:rPr>
              <a:t>Achieved via </a:t>
            </a:r>
            <a:r>
              <a:rPr lang="en-US" b="1" dirty="0">
                <a:latin typeface="Songti SC" panose="02010600040101010101" pitchFamily="2" charset="-122"/>
                <a:ea typeface="Songti SC" panose="02010600040101010101" pitchFamily="2" charset="-122"/>
              </a:rPr>
              <a:t>supervised learning</a:t>
            </a:r>
            <a:r>
              <a:rPr lang="en-US" dirty="0">
                <a:latin typeface="Songti SC" panose="02010600040101010101" pitchFamily="2" charset="-122"/>
                <a:ea typeface="Songti SC" panose="02010600040101010101" pitchFamily="2" charset="-122"/>
              </a:rPr>
              <a:t> using labeled training examples.</a:t>
            </a:r>
          </a:p>
          <a:p>
            <a:pPr lvl="1" algn="just"/>
            <a:r>
              <a:rPr lang="en-US" dirty="0">
                <a:latin typeface="Songti SC" panose="02010600040101010101" pitchFamily="2" charset="-122"/>
                <a:ea typeface="Songti SC" panose="02010600040101010101" pitchFamily="2" charset="-122"/>
              </a:rPr>
              <a:t>Modifies synaptic weights to reduce output error.</a:t>
            </a:r>
          </a:p>
          <a:p>
            <a:pPr lvl="1" algn="just"/>
            <a:r>
              <a:rPr lang="en-US" dirty="0">
                <a:latin typeface="Songti SC" panose="02010600040101010101" pitchFamily="2" charset="-122"/>
                <a:ea typeface="Songti SC" panose="02010600040101010101" pitchFamily="2" charset="-122"/>
              </a:rPr>
              <a:t>Forms the basis for </a:t>
            </a:r>
            <a:r>
              <a:rPr lang="en-US" b="1" dirty="0">
                <a:latin typeface="Songti SC" panose="02010600040101010101" pitchFamily="2" charset="-122"/>
                <a:ea typeface="Songti SC" panose="02010600040101010101" pitchFamily="2" charset="-122"/>
              </a:rPr>
              <a:t>nonparametric statistical inference</a:t>
            </a:r>
            <a:r>
              <a:rPr lang="en-US" dirty="0">
                <a:latin typeface="Songti SC" panose="02010600040101010101" pitchFamily="2" charset="-122"/>
                <a:ea typeface="Songti SC" panose="02010600040101010101" pitchFamily="2" charset="-122"/>
              </a:rPr>
              <a:t>.</a:t>
            </a:r>
          </a:p>
          <a:p>
            <a:pPr lvl="1" algn="just"/>
            <a:r>
              <a:rPr lang="en-US" dirty="0">
                <a:latin typeface="Songti SC" panose="02010600040101010101" pitchFamily="2" charset="-122"/>
                <a:ea typeface="Songti SC" panose="02010600040101010101" pitchFamily="2" charset="-122"/>
              </a:rPr>
              <a:t>Useful in tasks like </a:t>
            </a:r>
            <a:r>
              <a:rPr lang="en-US" b="1" dirty="0">
                <a:latin typeface="Songti SC" panose="02010600040101010101" pitchFamily="2" charset="-122"/>
                <a:ea typeface="Songti SC" panose="02010600040101010101" pitchFamily="2" charset="-122"/>
              </a:rPr>
              <a:t>pattern classification</a:t>
            </a:r>
            <a:r>
              <a:rPr lang="en-US" dirty="0">
                <a:latin typeface="Songti SC" panose="02010600040101010101" pitchFamily="2" charset="-122"/>
                <a:ea typeface="Songti SC" panose="02010600040101010101" pitchFamily="2" charset="-122"/>
              </a:rPr>
              <a:t> without assuming data distribution.</a:t>
            </a:r>
          </a:p>
          <a:p>
            <a:pPr marL="514350" indent="-514350" algn="just">
              <a:buFont typeface="+mj-lt"/>
              <a:buAutoNum type="arabicPeriod" startAt="3"/>
            </a:pPr>
            <a:r>
              <a:rPr lang="en-US" b="1" dirty="0">
                <a:latin typeface="Songti SC" panose="02010600040101010101" pitchFamily="2" charset="-122"/>
                <a:ea typeface="Songti SC" panose="02010600040101010101" pitchFamily="2" charset="-122"/>
              </a:rPr>
              <a:t>Adaptivity</a:t>
            </a:r>
            <a:endParaRPr lang="en-US" dirty="0">
              <a:latin typeface="Songti SC" panose="02010600040101010101" pitchFamily="2" charset="-122"/>
              <a:ea typeface="Songti SC" panose="02010600040101010101" pitchFamily="2" charset="-122"/>
            </a:endParaRPr>
          </a:p>
          <a:p>
            <a:pPr lvl="1" algn="just"/>
            <a:r>
              <a:rPr lang="en-US" dirty="0">
                <a:latin typeface="Songti SC" panose="02010600040101010101" pitchFamily="2" charset="-122"/>
                <a:ea typeface="Songti SC" panose="02010600040101010101" pitchFamily="2" charset="-122"/>
              </a:rPr>
              <a:t>Can adjust to </a:t>
            </a:r>
            <a:r>
              <a:rPr lang="en-US" b="1" dirty="0">
                <a:latin typeface="Songti SC" panose="02010600040101010101" pitchFamily="2" charset="-122"/>
                <a:ea typeface="Songti SC" panose="02010600040101010101" pitchFamily="2" charset="-122"/>
              </a:rPr>
              <a:t>changes in the environment</a:t>
            </a:r>
            <a:r>
              <a:rPr lang="en-US" dirty="0">
                <a:latin typeface="Songti SC" panose="02010600040101010101" pitchFamily="2" charset="-122"/>
                <a:ea typeface="Songti SC" panose="02010600040101010101" pitchFamily="2" charset="-122"/>
              </a:rPr>
              <a:t>.</a:t>
            </a:r>
          </a:p>
          <a:p>
            <a:pPr lvl="1" algn="just"/>
            <a:r>
              <a:rPr lang="en-US" dirty="0">
                <a:latin typeface="Songti SC" panose="02010600040101010101" pitchFamily="2" charset="-122"/>
                <a:ea typeface="Songti SC" panose="02010600040101010101" pitchFamily="2" charset="-122"/>
              </a:rPr>
              <a:t>Suitable for </a:t>
            </a:r>
            <a:r>
              <a:rPr lang="en-US" b="1" dirty="0">
                <a:latin typeface="Songti SC" panose="02010600040101010101" pitchFamily="2" charset="-122"/>
                <a:ea typeface="Songti SC" panose="02010600040101010101" pitchFamily="2" charset="-122"/>
              </a:rPr>
              <a:t>nonstationary environments</a:t>
            </a:r>
            <a:r>
              <a:rPr lang="en-US" dirty="0">
                <a:latin typeface="Songti SC" panose="02010600040101010101" pitchFamily="2" charset="-122"/>
                <a:ea typeface="Songti SC" panose="02010600040101010101" pitchFamily="2" charset="-122"/>
              </a:rPr>
              <a:t> with changing statistics.</a:t>
            </a:r>
          </a:p>
          <a:p>
            <a:pPr lvl="1" algn="just"/>
            <a:r>
              <a:rPr lang="en-US" dirty="0">
                <a:latin typeface="Songti SC" panose="02010600040101010101" pitchFamily="2" charset="-122"/>
                <a:ea typeface="Songti SC" panose="02010600040101010101" pitchFamily="2" charset="-122"/>
              </a:rPr>
              <a:t>Enables </a:t>
            </a:r>
            <a:r>
              <a:rPr lang="en-US" b="1" dirty="0">
                <a:latin typeface="Songti SC" panose="02010600040101010101" pitchFamily="2" charset="-122"/>
                <a:ea typeface="Songti SC" panose="02010600040101010101" pitchFamily="2" charset="-122"/>
              </a:rPr>
              <a:t>real-time learning</a:t>
            </a:r>
            <a:r>
              <a:rPr lang="en-US" dirty="0">
                <a:latin typeface="Songti SC" panose="02010600040101010101" pitchFamily="2" charset="-122"/>
                <a:ea typeface="Songti SC" panose="02010600040101010101" pitchFamily="2" charset="-122"/>
              </a:rPr>
              <a:t> and </a:t>
            </a:r>
            <a:r>
              <a:rPr lang="en-US" b="1" dirty="0">
                <a:latin typeface="Songti SC" panose="02010600040101010101" pitchFamily="2" charset="-122"/>
                <a:ea typeface="Songti SC" panose="02010600040101010101" pitchFamily="2" charset="-122"/>
              </a:rPr>
              <a:t>adaptive applications</a:t>
            </a:r>
            <a:r>
              <a:rPr lang="en-US" dirty="0">
                <a:latin typeface="Songti SC" panose="02010600040101010101" pitchFamily="2" charset="-122"/>
                <a:ea typeface="Songti SC" panose="02010600040101010101" pitchFamily="2" charset="-122"/>
              </a:rPr>
              <a:t> (e.g., signal processing, control).</a:t>
            </a:r>
          </a:p>
          <a:p>
            <a:pPr lvl="1" algn="just"/>
            <a:r>
              <a:rPr lang="en-US" dirty="0">
                <a:latin typeface="Songti SC" panose="02010600040101010101" pitchFamily="2" charset="-122"/>
                <a:ea typeface="Songti SC" panose="02010600040101010101" pitchFamily="2" charset="-122"/>
              </a:rPr>
              <a:t>Must balance </a:t>
            </a:r>
            <a:r>
              <a:rPr lang="en-US" b="1" dirty="0">
                <a:latin typeface="Songti SC" panose="02010600040101010101" pitchFamily="2" charset="-122"/>
                <a:ea typeface="Songti SC" panose="02010600040101010101" pitchFamily="2" charset="-122"/>
              </a:rPr>
              <a:t>adaptivity with stability</a:t>
            </a:r>
            <a:r>
              <a:rPr lang="en-US" dirty="0">
                <a:latin typeface="Songti SC" panose="02010600040101010101" pitchFamily="2" charset="-122"/>
                <a:ea typeface="Songti SC" panose="02010600040101010101" pitchFamily="2" charset="-122"/>
              </a:rPr>
              <a:t> (i.e., avoid overreacting to noise –</a:t>
            </a:r>
            <a:r>
              <a:rPr lang="en-US" i="1" dirty="0">
                <a:latin typeface="Songti SC" panose="02010600040101010101" pitchFamily="2" charset="-122"/>
                <a:ea typeface="Songti SC" panose="02010600040101010101" pitchFamily="2" charset="-122"/>
              </a:rPr>
              <a:t>stability-plasticity dilemma</a:t>
            </a:r>
            <a:r>
              <a:rPr lang="en-US" dirty="0">
                <a:latin typeface="Songti SC" panose="02010600040101010101" pitchFamily="2" charset="-122"/>
                <a:ea typeface="Songti SC" panose="02010600040101010101" pitchFamily="2" charset="-122"/>
              </a:rPr>
              <a:t>).</a:t>
            </a:r>
          </a:p>
          <a:p>
            <a:pPr marL="514350" indent="-514350" algn="just">
              <a:buFont typeface="+mj-lt"/>
              <a:buAutoNum type="arabicPeriod" startAt="4"/>
            </a:pPr>
            <a:r>
              <a:rPr lang="en-US" b="1" dirty="0">
                <a:latin typeface="Songti SC" panose="02010600040101010101" pitchFamily="2" charset="-122"/>
                <a:ea typeface="Songti SC" panose="02010600040101010101" pitchFamily="2" charset="-122"/>
              </a:rPr>
              <a:t>Evidential Response</a:t>
            </a:r>
            <a:endParaRPr lang="en-US" dirty="0">
              <a:latin typeface="Songti SC" panose="02010600040101010101" pitchFamily="2" charset="-122"/>
              <a:ea typeface="Songti SC" panose="02010600040101010101" pitchFamily="2" charset="-122"/>
            </a:endParaRPr>
          </a:p>
          <a:p>
            <a:pPr lvl="1" algn="just"/>
            <a:r>
              <a:rPr lang="en-US" dirty="0">
                <a:latin typeface="Songti SC" panose="02010600040101010101" pitchFamily="2" charset="-122"/>
                <a:ea typeface="Songti SC" panose="02010600040101010101" pitchFamily="2" charset="-122"/>
              </a:rPr>
              <a:t>Provides </a:t>
            </a:r>
            <a:r>
              <a:rPr lang="en-US" b="1" dirty="0">
                <a:latin typeface="Songti SC" panose="02010600040101010101" pitchFamily="2" charset="-122"/>
                <a:ea typeface="Songti SC" panose="02010600040101010101" pitchFamily="2" charset="-122"/>
              </a:rPr>
              <a:t>confidence levels</a:t>
            </a:r>
            <a:r>
              <a:rPr lang="en-US" dirty="0">
                <a:latin typeface="Songti SC" panose="02010600040101010101" pitchFamily="2" charset="-122"/>
                <a:ea typeface="Songti SC" panose="02010600040101010101" pitchFamily="2" charset="-122"/>
              </a:rPr>
              <a:t> for classification decisions.</a:t>
            </a:r>
          </a:p>
          <a:p>
            <a:pPr lvl="1" algn="just"/>
            <a:r>
              <a:rPr lang="en-US" dirty="0">
                <a:latin typeface="Songti SC" panose="02010600040101010101" pitchFamily="2" charset="-122"/>
                <a:ea typeface="Songti SC" panose="02010600040101010101" pitchFamily="2" charset="-122"/>
              </a:rPr>
              <a:t>Can </a:t>
            </a:r>
            <a:r>
              <a:rPr lang="en-US" b="1" dirty="0">
                <a:latin typeface="Songti SC" panose="02010600040101010101" pitchFamily="2" charset="-122"/>
                <a:ea typeface="Songti SC" panose="02010600040101010101" pitchFamily="2" charset="-122"/>
              </a:rPr>
              <a:t>reject ambiguous inputs</a:t>
            </a:r>
            <a:r>
              <a:rPr lang="en-US" dirty="0">
                <a:latin typeface="Songti SC" panose="02010600040101010101" pitchFamily="2" charset="-122"/>
                <a:ea typeface="Songti SC" panose="02010600040101010101" pitchFamily="2" charset="-122"/>
              </a:rPr>
              <a:t>, improving performance.</a:t>
            </a:r>
          </a:p>
          <a:p>
            <a:pPr marL="514350" indent="-514350" algn="just">
              <a:buFont typeface="+mj-lt"/>
              <a:buAutoNum type="arabicPeriod" startAt="5"/>
            </a:pPr>
            <a:r>
              <a:rPr lang="en-US" b="1" dirty="0">
                <a:latin typeface="Songti SC" panose="02010600040101010101" pitchFamily="2" charset="-122"/>
                <a:ea typeface="Songti SC" panose="02010600040101010101" pitchFamily="2" charset="-122"/>
              </a:rPr>
              <a:t>Contextual Information</a:t>
            </a:r>
            <a:endParaRPr lang="en-US" dirty="0">
              <a:latin typeface="Songti SC" panose="02010600040101010101" pitchFamily="2" charset="-122"/>
              <a:ea typeface="Songti SC" panose="02010600040101010101" pitchFamily="2" charset="-122"/>
            </a:endParaRPr>
          </a:p>
          <a:p>
            <a:pPr lvl="1" algn="just"/>
            <a:r>
              <a:rPr lang="en-US" dirty="0">
                <a:latin typeface="Songti SC" panose="02010600040101010101" pitchFamily="2" charset="-122"/>
                <a:ea typeface="Songti SC" panose="02010600040101010101" pitchFamily="2" charset="-122"/>
              </a:rPr>
              <a:t>Network structure and neuron states capture </a:t>
            </a:r>
            <a:r>
              <a:rPr lang="en-US" b="1" dirty="0">
                <a:latin typeface="Songti SC" panose="02010600040101010101" pitchFamily="2" charset="-122"/>
                <a:ea typeface="Songti SC" panose="02010600040101010101" pitchFamily="2" charset="-122"/>
              </a:rPr>
              <a:t>global context</a:t>
            </a:r>
            <a:r>
              <a:rPr lang="en-US" dirty="0">
                <a:latin typeface="Songti SC" panose="02010600040101010101" pitchFamily="2" charset="-122"/>
                <a:ea typeface="Songti SC" panose="02010600040101010101" pitchFamily="2" charset="-122"/>
              </a:rPr>
              <a:t>.</a:t>
            </a:r>
          </a:p>
          <a:p>
            <a:pPr lvl="1" algn="just"/>
            <a:r>
              <a:rPr lang="en-US" dirty="0">
                <a:latin typeface="Songti SC" panose="02010600040101010101" pitchFamily="2" charset="-122"/>
                <a:ea typeface="Songti SC" panose="02010600040101010101" pitchFamily="2" charset="-122"/>
              </a:rPr>
              <a:t>Every neuron can be influenced by the </a:t>
            </a:r>
            <a:r>
              <a:rPr lang="en-US" b="1" dirty="0">
                <a:latin typeface="Songti SC" panose="02010600040101010101" pitchFamily="2" charset="-122"/>
                <a:ea typeface="Songti SC" panose="02010600040101010101" pitchFamily="2" charset="-122"/>
              </a:rPr>
              <a:t>entire network's activity</a:t>
            </a:r>
            <a:r>
              <a:rPr lang="en-US" dirty="0">
                <a:latin typeface="Songti SC" panose="02010600040101010101" pitchFamily="2" charset="-122"/>
                <a:ea typeface="Songti SC" panose="02010600040101010101" pitchFamily="2" charset="-122"/>
              </a:rPr>
              <a:t>.</a:t>
            </a:r>
          </a:p>
          <a:p>
            <a:pPr lvl="1" algn="just"/>
            <a:endParaRPr lang="en-US" dirty="0">
              <a:latin typeface="Songti SC" panose="02010600040101010101" pitchFamily="2" charset="-122"/>
              <a:ea typeface="Songti SC" panose="02010600040101010101" pitchFamily="2" charset="-122"/>
            </a:endParaRPr>
          </a:p>
          <a:p>
            <a:pPr marL="514350" indent="-514350">
              <a:buFont typeface="+mj-lt"/>
              <a:buAutoNum type="arabicPeriod" startAt="7"/>
            </a:pPr>
            <a:r>
              <a:rPr lang="en-US" b="1" dirty="0">
                <a:latin typeface="Songti SC" panose="02010600040101010101" pitchFamily="2" charset="-122"/>
                <a:ea typeface="Songti SC" panose="02010600040101010101" pitchFamily="2" charset="-122"/>
              </a:rPr>
              <a:t>VLSI </a:t>
            </a:r>
            <a:r>
              <a:rPr lang="en-US" b="1" dirty="0" err="1">
                <a:latin typeface="Songti SC" panose="02010600040101010101" pitchFamily="2" charset="-122"/>
                <a:ea typeface="Songti SC" panose="02010600040101010101" pitchFamily="2" charset="-122"/>
              </a:rPr>
              <a:t>Implementability</a:t>
            </a:r>
            <a:endParaRPr lang="en-US" dirty="0">
              <a:latin typeface="Songti SC" panose="02010600040101010101" pitchFamily="2" charset="-122"/>
              <a:ea typeface="Songti SC" panose="02010600040101010101" pitchFamily="2" charset="-122"/>
            </a:endParaRPr>
          </a:p>
          <a:p>
            <a:pPr lvl="1"/>
            <a:r>
              <a:rPr lang="en-US" dirty="0">
                <a:latin typeface="Songti SC" panose="02010600040101010101" pitchFamily="2" charset="-122"/>
                <a:ea typeface="Songti SC" panose="02010600040101010101" pitchFamily="2" charset="-122"/>
              </a:rPr>
              <a:t>Suited for </a:t>
            </a:r>
            <a:r>
              <a:rPr lang="en-US" b="1" dirty="0">
                <a:latin typeface="Songti SC" panose="02010600040101010101" pitchFamily="2" charset="-122"/>
                <a:ea typeface="Songti SC" panose="02010600040101010101" pitchFamily="2" charset="-122"/>
              </a:rPr>
              <a:t>hardware implementation</a:t>
            </a:r>
            <a:r>
              <a:rPr lang="en-US" dirty="0">
                <a:latin typeface="Songti SC" panose="02010600040101010101" pitchFamily="2" charset="-122"/>
                <a:ea typeface="Songti SC" panose="02010600040101010101" pitchFamily="2" charset="-122"/>
              </a:rPr>
              <a:t> using VLSI.</a:t>
            </a:r>
          </a:p>
          <a:p>
            <a:pPr lvl="1"/>
            <a:r>
              <a:rPr lang="en-US" dirty="0">
                <a:latin typeface="Songti SC" panose="02010600040101010101" pitchFamily="2" charset="-122"/>
                <a:ea typeface="Songti SC" panose="02010600040101010101" pitchFamily="2" charset="-122"/>
              </a:rPr>
              <a:t>Allows </a:t>
            </a:r>
            <a:r>
              <a:rPr lang="en-US" b="1" dirty="0">
                <a:latin typeface="Songti SC" panose="02010600040101010101" pitchFamily="2" charset="-122"/>
                <a:ea typeface="Songti SC" panose="02010600040101010101" pitchFamily="2" charset="-122"/>
              </a:rPr>
              <a:t>fast and hierarchical computation</a:t>
            </a:r>
            <a:r>
              <a:rPr lang="en-US" dirty="0">
                <a:latin typeface="Songti SC" panose="02010600040101010101" pitchFamily="2" charset="-122"/>
                <a:ea typeface="Songti SC" panose="02010600040101010101" pitchFamily="2" charset="-122"/>
              </a:rPr>
              <a:t> for complex tasks.</a:t>
            </a:r>
          </a:p>
          <a:p>
            <a:pPr marL="514350" indent="-514350">
              <a:buFont typeface="+mj-lt"/>
              <a:buAutoNum type="arabicPeriod" startAt="8"/>
            </a:pPr>
            <a:r>
              <a:rPr lang="en-US" b="1" dirty="0">
                <a:latin typeface="Songti SC" panose="02010600040101010101" pitchFamily="2" charset="-122"/>
                <a:ea typeface="Songti SC" panose="02010600040101010101" pitchFamily="2" charset="-122"/>
              </a:rPr>
              <a:t>Uniformity of Analysis and Design</a:t>
            </a:r>
            <a:endParaRPr lang="en-US" dirty="0">
              <a:latin typeface="Songti SC" panose="02010600040101010101" pitchFamily="2" charset="-122"/>
              <a:ea typeface="Songti SC" panose="02010600040101010101" pitchFamily="2" charset="-122"/>
            </a:endParaRPr>
          </a:p>
          <a:p>
            <a:pPr lvl="1"/>
            <a:r>
              <a:rPr lang="en-US" dirty="0">
                <a:latin typeface="Songti SC" panose="02010600040101010101" pitchFamily="2" charset="-122"/>
                <a:ea typeface="Songti SC" panose="02010600040101010101" pitchFamily="2" charset="-122"/>
              </a:rPr>
              <a:t>Consistent </a:t>
            </a:r>
            <a:r>
              <a:rPr lang="en-US" b="1" dirty="0">
                <a:latin typeface="Songti SC" panose="02010600040101010101" pitchFamily="2" charset="-122"/>
                <a:ea typeface="Songti SC" panose="02010600040101010101" pitchFamily="2" charset="-122"/>
              </a:rPr>
              <a:t>notation and principles</a:t>
            </a:r>
            <a:r>
              <a:rPr lang="en-US" dirty="0">
                <a:latin typeface="Songti SC" panose="02010600040101010101" pitchFamily="2" charset="-122"/>
                <a:ea typeface="Songti SC" panose="02010600040101010101" pitchFamily="2" charset="-122"/>
              </a:rPr>
              <a:t> across different applications.</a:t>
            </a:r>
          </a:p>
          <a:p>
            <a:pPr lvl="1"/>
            <a:r>
              <a:rPr lang="en-US" dirty="0">
                <a:latin typeface="Songti SC" panose="02010600040101010101" pitchFamily="2" charset="-122"/>
                <a:ea typeface="Songti SC" panose="02010600040101010101" pitchFamily="2" charset="-122"/>
              </a:rPr>
              <a:t>Enables </a:t>
            </a:r>
            <a:r>
              <a:rPr lang="en-US" b="1" dirty="0">
                <a:latin typeface="Songti SC" panose="02010600040101010101" pitchFamily="2" charset="-122"/>
                <a:ea typeface="Songti SC" panose="02010600040101010101" pitchFamily="2" charset="-122"/>
              </a:rPr>
              <a:t>theory and algorithm reuse</a:t>
            </a:r>
            <a:r>
              <a:rPr lang="en-US" dirty="0">
                <a:latin typeface="Songti SC" panose="02010600040101010101" pitchFamily="2" charset="-122"/>
                <a:ea typeface="Songti SC" panose="02010600040101010101" pitchFamily="2" charset="-122"/>
              </a:rPr>
              <a:t>.</a:t>
            </a:r>
          </a:p>
          <a:p>
            <a:pPr lvl="1"/>
            <a:r>
              <a:rPr lang="en-US" dirty="0">
                <a:latin typeface="Songti SC" panose="02010600040101010101" pitchFamily="2" charset="-122"/>
                <a:ea typeface="Songti SC" panose="02010600040101010101" pitchFamily="2" charset="-122"/>
              </a:rPr>
              <a:t>Facilitates building </a:t>
            </a:r>
            <a:r>
              <a:rPr lang="en-US" b="1" dirty="0">
                <a:latin typeface="Songti SC" panose="02010600040101010101" pitchFamily="2" charset="-122"/>
                <a:ea typeface="Songti SC" panose="02010600040101010101" pitchFamily="2" charset="-122"/>
              </a:rPr>
              <a:t>modular and integrated networks</a:t>
            </a:r>
            <a:r>
              <a:rPr lang="en-US" dirty="0">
                <a:latin typeface="Songti SC" panose="02010600040101010101" pitchFamily="2" charset="-122"/>
                <a:ea typeface="Songti SC" panose="02010600040101010101" pitchFamily="2" charset="-122"/>
              </a:rPr>
              <a:t>.</a:t>
            </a:r>
          </a:p>
          <a:p>
            <a:pPr marL="514350" indent="-514350" algn="l">
              <a:buFont typeface="+mj-lt"/>
              <a:buAutoNum type="arabicPeriod" startAt="9"/>
            </a:pPr>
            <a:r>
              <a:rPr lang="en-US" b="1" i="0" u="none" strike="noStrike" dirty="0">
                <a:solidFill>
                  <a:srgbClr val="000000"/>
                </a:solidFill>
                <a:effectLst/>
                <a:latin typeface="Songti SC" panose="02010600040101010101" pitchFamily="2" charset="-122"/>
                <a:ea typeface="Songti SC" panose="02010600040101010101" pitchFamily="2" charset="-122"/>
              </a:rPr>
              <a:t>Neurobiological Analogy</a:t>
            </a:r>
            <a:endParaRPr lang="en-US" b="0" i="0" u="none" strike="noStrike" dirty="0">
              <a:solidFill>
                <a:srgbClr val="000000"/>
              </a:solidFill>
              <a:effectLst/>
              <a:latin typeface="Songti SC" panose="02010600040101010101" pitchFamily="2" charset="-122"/>
              <a:ea typeface="Songti SC" panose="02010600040101010101" pitchFamily="2" charset="-122"/>
            </a:endParaRPr>
          </a:p>
          <a:p>
            <a:pPr lvl="1"/>
            <a:r>
              <a:rPr lang="en-US" b="0" i="0" u="none" strike="noStrike" dirty="0">
                <a:solidFill>
                  <a:srgbClr val="000000"/>
                </a:solidFill>
                <a:effectLst/>
                <a:latin typeface="Songti SC" panose="02010600040101010101" pitchFamily="2" charset="-122"/>
                <a:ea typeface="Songti SC" panose="02010600040101010101" pitchFamily="2" charset="-122"/>
              </a:rPr>
              <a:t>Inspired by the </a:t>
            </a:r>
            <a:r>
              <a:rPr lang="en-US" b="1" i="0" u="none" strike="noStrike" dirty="0">
                <a:solidFill>
                  <a:srgbClr val="000000"/>
                </a:solidFill>
                <a:effectLst/>
                <a:latin typeface="Songti SC" panose="02010600040101010101" pitchFamily="2" charset="-122"/>
                <a:ea typeface="Songti SC" panose="02010600040101010101" pitchFamily="2" charset="-122"/>
              </a:rPr>
              <a:t>human brain’s</a:t>
            </a:r>
            <a:r>
              <a:rPr lang="en-US" b="0" i="0" u="none" strike="noStrike" dirty="0">
                <a:solidFill>
                  <a:srgbClr val="000000"/>
                </a:solidFill>
                <a:effectLst/>
                <a:latin typeface="Songti SC" panose="02010600040101010101" pitchFamily="2" charset="-122"/>
                <a:ea typeface="Songti SC" panose="02010600040101010101" pitchFamily="2" charset="-122"/>
              </a:rPr>
              <a:t> parallel, fault-tolerant processing.</a:t>
            </a:r>
          </a:p>
          <a:p>
            <a:pPr lvl="1"/>
            <a:r>
              <a:rPr lang="en-US" b="0" i="0" u="none" strike="noStrike" dirty="0">
                <a:solidFill>
                  <a:srgbClr val="000000"/>
                </a:solidFill>
                <a:effectLst/>
                <a:latin typeface="Songti SC" panose="02010600040101010101" pitchFamily="2" charset="-122"/>
                <a:ea typeface="Songti SC" panose="02010600040101010101" pitchFamily="2" charset="-122"/>
              </a:rPr>
              <a:t>Helps neurobiologists interpret brain functions.</a:t>
            </a:r>
          </a:p>
          <a:p>
            <a:pPr lvl="1"/>
            <a:r>
              <a:rPr lang="en-US" b="0" i="0" u="none" strike="noStrike" dirty="0">
                <a:solidFill>
                  <a:srgbClr val="000000"/>
                </a:solidFill>
                <a:effectLst/>
                <a:latin typeface="Songti SC" panose="02010600040101010101" pitchFamily="2" charset="-122"/>
                <a:ea typeface="Songti SC" panose="02010600040101010101" pitchFamily="2" charset="-122"/>
              </a:rPr>
              <a:t>Provides engineers with </a:t>
            </a:r>
            <a:r>
              <a:rPr lang="en-US" b="1" i="0" u="none" strike="noStrike" dirty="0">
                <a:solidFill>
                  <a:srgbClr val="000000"/>
                </a:solidFill>
                <a:effectLst/>
                <a:latin typeface="Songti SC" panose="02010600040101010101" pitchFamily="2" charset="-122"/>
                <a:ea typeface="Songti SC" panose="02010600040101010101" pitchFamily="2" charset="-122"/>
              </a:rPr>
              <a:t>bio-inspired solutions</a:t>
            </a:r>
            <a:r>
              <a:rPr lang="en-US" b="0" i="0" u="none" strike="noStrike" dirty="0">
                <a:solidFill>
                  <a:srgbClr val="000000"/>
                </a:solidFill>
                <a:effectLst/>
                <a:latin typeface="Songti SC" panose="02010600040101010101" pitchFamily="2" charset="-122"/>
                <a:ea typeface="Songti SC" panose="02010600040101010101" pitchFamily="2" charset="-122"/>
              </a:rPr>
              <a:t> to complex problems.</a:t>
            </a:r>
          </a:p>
          <a:p>
            <a:pPr lvl="1"/>
            <a:endParaRPr lang="en-US" dirty="0">
              <a:latin typeface="Songti SC" panose="02010600040101010101" pitchFamily="2" charset="-122"/>
              <a:ea typeface="Songti SC" panose="02010600040101010101" pitchFamily="2" charset="-122"/>
            </a:endParaRPr>
          </a:p>
          <a:p>
            <a:pPr lvl="1" algn="just"/>
            <a:endParaRPr lang="en-US" dirty="0">
              <a:latin typeface="Songti SC" panose="02010600040101010101" pitchFamily="2" charset="-122"/>
              <a:ea typeface="Songti SC" panose="02010600040101010101" pitchFamily="2" charset="-122"/>
            </a:endParaRPr>
          </a:p>
          <a:p>
            <a:pPr lvl="1" algn="just"/>
            <a:endParaRPr lang="en-US" dirty="0">
              <a:latin typeface="Songti SC" panose="02010600040101010101" pitchFamily="2" charset="-122"/>
              <a:ea typeface="Songti SC" panose="02010600040101010101" pitchFamily="2" charset="-122"/>
            </a:endParaRPr>
          </a:p>
          <a:p>
            <a:pPr lvl="1" algn="just"/>
            <a:endParaRPr lang="en-US" dirty="0">
              <a:latin typeface="Songti SC" panose="02010600040101010101" pitchFamily="2" charset="-122"/>
              <a:ea typeface="Songti SC" panose="02010600040101010101" pitchFamily="2" charset="-122"/>
            </a:endParaRPr>
          </a:p>
          <a:p>
            <a:pPr lvl="1" algn="just"/>
            <a:endParaRPr lang="en-US" dirty="0">
              <a:latin typeface="Songti SC" panose="02010600040101010101" pitchFamily="2" charset="-122"/>
              <a:ea typeface="Songti SC" panose="02010600040101010101" pitchFamily="2" charset="-122"/>
            </a:endParaRPr>
          </a:p>
        </p:txBody>
      </p:sp>
      <p:sp>
        <p:nvSpPr>
          <p:cNvPr id="4" name="Slide Number Placeholder 3"/>
          <p:cNvSpPr>
            <a:spLocks noGrp="1"/>
          </p:cNvSpPr>
          <p:nvPr>
            <p:ph type="sldNum" sz="quarter" idx="5"/>
          </p:nvPr>
        </p:nvSpPr>
        <p:spPr/>
        <p:txBody>
          <a:bodyPr/>
          <a:lstStyle/>
          <a:p>
            <a:fld id="{4912A146-A49C-2648-A103-39377A9FDC53}" type="slidenum">
              <a:rPr lang="en-NP" smtClean="0"/>
              <a:t>5</a:t>
            </a:fld>
            <a:endParaRPr lang="en-NP"/>
          </a:p>
        </p:txBody>
      </p:sp>
    </p:spTree>
    <p:extLst>
      <p:ext uri="{BB962C8B-B14F-4D97-AF65-F5344CB8AC3E}">
        <p14:creationId xmlns:p14="http://schemas.microsoft.com/office/powerpoint/2010/main" val="2231362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Compare biological and artificial neurons; draw parallels between synapses and weights.</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Discuss the internal model of an artificial neuron and relate it to biological parts.</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lgn="just">
              <a:buFont typeface="+mj-lt"/>
              <a:buAutoNum type="arabicPeriod"/>
            </a:pPr>
            <a:r>
              <a:rPr lang="en-US" b="1" i="0" u="none" strike="noStrike" dirty="0">
                <a:solidFill>
                  <a:srgbClr val="000000"/>
                </a:solidFill>
                <a:effectLst/>
                <a:latin typeface="Songti SC" panose="02010600040101010101" pitchFamily="2" charset="-122"/>
                <a:ea typeface="Songti SC" panose="02010600040101010101" pitchFamily="2" charset="-122"/>
              </a:rPr>
              <a:t>Inputs &amp; Weights- The Importance of Connections</a:t>
            </a:r>
          </a:p>
          <a:p>
            <a:pPr lvl="1" algn="just"/>
            <a:r>
              <a:rPr lang="en-US" b="0" i="0" u="none" strike="noStrike" dirty="0">
                <a:solidFill>
                  <a:srgbClr val="000000"/>
                </a:solidFill>
                <a:effectLst/>
                <a:latin typeface="Songti SC" panose="02010600040101010101" pitchFamily="2" charset="-122"/>
                <a:ea typeface="Songti SC" panose="02010600040101010101" pitchFamily="2" charset="-122"/>
              </a:rPr>
              <a:t>Imagine you’re asking several friends for advice (these are your </a:t>
            </a:r>
            <a:r>
              <a:rPr lang="en-US" b="1" i="0" u="none" strike="noStrike" dirty="0">
                <a:solidFill>
                  <a:srgbClr val="000000"/>
                </a:solidFill>
                <a:effectLst/>
                <a:latin typeface="Songti SC" panose="02010600040101010101" pitchFamily="2" charset="-122"/>
                <a:ea typeface="Songti SC" panose="02010600040101010101" pitchFamily="2" charset="-122"/>
              </a:rPr>
              <a:t>inputs</a:t>
            </a:r>
            <a:r>
              <a:rPr lang="en-US" b="0" i="0" u="none" strike="noStrike" dirty="0">
                <a:solidFill>
                  <a:srgbClr val="000000"/>
                </a:solidFill>
                <a:effectLst/>
                <a:latin typeface="Songti SC" panose="02010600040101010101" pitchFamily="2" charset="-122"/>
                <a:ea typeface="Songti SC" panose="02010600040101010101" pitchFamily="2" charset="-122"/>
              </a:rPr>
              <a:t>, let’s call them x₁, x₂, x₃, etc.).</a:t>
            </a:r>
          </a:p>
          <a:p>
            <a:pPr lvl="1" algn="just"/>
            <a:r>
              <a:rPr lang="en-US" b="0" i="0" u="none" strike="noStrike" dirty="0">
                <a:solidFill>
                  <a:srgbClr val="000000"/>
                </a:solidFill>
                <a:effectLst/>
                <a:latin typeface="Songti SC" panose="02010600040101010101" pitchFamily="2" charset="-122"/>
                <a:ea typeface="Songti SC" panose="02010600040101010101" pitchFamily="2" charset="-122"/>
              </a:rPr>
              <a:t>But you don’t trust all your friends equally. Some are wise, and some… not so much!</a:t>
            </a:r>
          </a:p>
          <a:p>
            <a:pPr lvl="1" algn="just"/>
            <a:r>
              <a:rPr lang="en-US" b="0" i="0" u="none" strike="noStrike" dirty="0">
                <a:solidFill>
                  <a:srgbClr val="000000"/>
                </a:solidFill>
                <a:effectLst/>
                <a:latin typeface="Songti SC" panose="02010600040101010101" pitchFamily="2" charset="-122"/>
                <a:ea typeface="Songti SC" panose="02010600040101010101" pitchFamily="2" charset="-122"/>
              </a:rPr>
              <a:t>So you assign each friend a </a:t>
            </a:r>
            <a:r>
              <a:rPr lang="en-US" b="1" i="0" u="none" strike="noStrike" dirty="0">
                <a:solidFill>
                  <a:srgbClr val="000000"/>
                </a:solidFill>
                <a:effectLst/>
                <a:latin typeface="Songti SC" panose="02010600040101010101" pitchFamily="2" charset="-122"/>
                <a:ea typeface="Songti SC" panose="02010600040101010101" pitchFamily="2" charset="-122"/>
              </a:rPr>
              <a:t>trust score</a:t>
            </a:r>
            <a:r>
              <a:rPr lang="en-US" b="0" i="0" u="none" strike="noStrike" dirty="0">
                <a:solidFill>
                  <a:srgbClr val="000000"/>
                </a:solidFill>
                <a:effectLst/>
                <a:latin typeface="Songti SC" panose="02010600040101010101" pitchFamily="2" charset="-122"/>
                <a:ea typeface="Songti SC" panose="02010600040101010101" pitchFamily="2" charset="-122"/>
              </a:rPr>
              <a:t> (called a </a:t>
            </a:r>
            <a:r>
              <a:rPr lang="en-US" b="1" i="0" u="none" strike="noStrike" dirty="0">
                <a:solidFill>
                  <a:srgbClr val="000000"/>
                </a:solidFill>
                <a:effectLst/>
                <a:latin typeface="Songti SC" panose="02010600040101010101" pitchFamily="2" charset="-122"/>
                <a:ea typeface="Songti SC" panose="02010600040101010101" pitchFamily="2" charset="-122"/>
              </a:rPr>
              <a:t>weight</a:t>
            </a:r>
            <a:r>
              <a:rPr lang="en-US" b="0" i="0" u="none" strike="noStrike" dirty="0">
                <a:solidFill>
                  <a:srgbClr val="000000"/>
                </a:solidFill>
                <a:effectLst/>
                <a:latin typeface="Songti SC" panose="02010600040101010101" pitchFamily="2" charset="-122"/>
                <a:ea typeface="Songti SC" panose="02010600040101010101" pitchFamily="2" charset="-122"/>
              </a:rPr>
              <a:t>, represented as w₁, w₂, w₃, etc.).</a:t>
            </a:r>
          </a:p>
          <a:p>
            <a:pPr marL="457200" lvl="1" indent="0" algn="just">
              <a:buNone/>
            </a:pPr>
            <a:r>
              <a:rPr lang="en-NP" dirty="0">
                <a:latin typeface="Songti SC" panose="02010600040101010101" pitchFamily="2" charset="-122"/>
                <a:ea typeface="Songti SC" panose="02010600040101010101" pitchFamily="2" charset="-122"/>
              </a:rPr>
              <a:t>📌 </a:t>
            </a:r>
            <a:r>
              <a:rPr lang="en-US" dirty="0">
                <a:latin typeface="Songti SC" panose="02010600040101010101" pitchFamily="2" charset="-122"/>
                <a:ea typeface="Songti SC" panose="02010600040101010101" pitchFamily="2" charset="-122"/>
              </a:rPr>
              <a:t>In math terms: each input xⱼ is </a:t>
            </a:r>
            <a:r>
              <a:rPr lang="en-US" b="1" dirty="0">
                <a:latin typeface="Songti SC" panose="02010600040101010101" pitchFamily="2" charset="-122"/>
                <a:ea typeface="Songti SC" panose="02010600040101010101" pitchFamily="2" charset="-122"/>
              </a:rPr>
              <a:t>multiplied</a:t>
            </a:r>
            <a:r>
              <a:rPr lang="en-US" dirty="0">
                <a:latin typeface="Songti SC" panose="02010600040101010101" pitchFamily="2" charset="-122"/>
                <a:ea typeface="Songti SC" panose="02010600040101010101" pitchFamily="2" charset="-122"/>
              </a:rPr>
              <a:t> by its corresponding weight wₖⱼ.</a:t>
            </a:r>
          </a:p>
          <a:p>
            <a:pPr lvl="1" algn="just"/>
            <a:r>
              <a:rPr lang="en-US" b="1" i="0" u="none" strike="noStrike" dirty="0">
                <a:solidFill>
                  <a:srgbClr val="000000"/>
                </a:solidFill>
                <a:effectLst/>
                <a:latin typeface="Songti SC" panose="02010600040101010101" pitchFamily="2" charset="-122"/>
                <a:ea typeface="Songti SC" panose="02010600040101010101" pitchFamily="2" charset="-122"/>
              </a:rPr>
              <a:t>Important Note on Notation</a:t>
            </a:r>
            <a:r>
              <a:rPr lang="en-US" b="0" i="0" u="none" strike="noStrike" dirty="0">
                <a:solidFill>
                  <a:srgbClr val="000000"/>
                </a:solidFill>
                <a:effectLst/>
                <a:latin typeface="Songti SC" panose="02010600040101010101" pitchFamily="2" charset="-122"/>
                <a:ea typeface="Songti SC" panose="02010600040101010101" pitchFamily="2" charset="-122"/>
              </a:rPr>
              <a:t>:</a:t>
            </a:r>
          </a:p>
          <a:p>
            <a:pPr marL="1200150" lvl="2" indent="-285750" algn="just"/>
            <a:r>
              <a:rPr lang="en-US" b="0" i="0" u="none" strike="noStrike" dirty="0">
                <a:solidFill>
                  <a:srgbClr val="000000"/>
                </a:solidFill>
                <a:effectLst/>
                <a:latin typeface="Songti SC" panose="02010600040101010101" pitchFamily="2" charset="-122"/>
                <a:ea typeface="Songti SC" panose="02010600040101010101" pitchFamily="2" charset="-122"/>
              </a:rPr>
              <a:t>wₖⱼ means the </a:t>
            </a:r>
            <a:r>
              <a:rPr lang="en-US" b="1" i="0" u="none" strike="noStrike" dirty="0">
                <a:solidFill>
                  <a:srgbClr val="000000"/>
                </a:solidFill>
                <a:effectLst/>
                <a:latin typeface="Songti SC" panose="02010600040101010101" pitchFamily="2" charset="-122"/>
                <a:ea typeface="Songti SC" panose="02010600040101010101" pitchFamily="2" charset="-122"/>
              </a:rPr>
              <a:t>weight from input j to neuron k</a:t>
            </a:r>
            <a:r>
              <a:rPr lang="en-US" b="0" i="0" u="none" strike="noStrike" dirty="0">
                <a:solidFill>
                  <a:srgbClr val="000000"/>
                </a:solidFill>
                <a:effectLst/>
                <a:latin typeface="Songti SC" panose="02010600040101010101" pitchFamily="2" charset="-122"/>
                <a:ea typeface="Songti SC" panose="02010600040101010101" pitchFamily="2" charset="-122"/>
              </a:rPr>
              <a:t>.</a:t>
            </a:r>
          </a:p>
          <a:p>
            <a:pPr marL="1200150" lvl="2" indent="-285750" algn="just"/>
            <a:r>
              <a:rPr lang="en-US" b="0" i="0" u="none" strike="noStrike" dirty="0">
                <a:solidFill>
                  <a:srgbClr val="000000"/>
                </a:solidFill>
                <a:effectLst/>
                <a:latin typeface="Songti SC" panose="02010600040101010101" pitchFamily="2" charset="-122"/>
                <a:ea typeface="Songti SC" panose="02010600040101010101" pitchFamily="2" charset="-122"/>
              </a:rPr>
              <a:t>The </a:t>
            </a:r>
            <a:r>
              <a:rPr lang="en-US" b="1" i="0" u="none" strike="noStrike" dirty="0">
                <a:solidFill>
                  <a:srgbClr val="000000"/>
                </a:solidFill>
                <a:effectLst/>
                <a:latin typeface="Songti SC" panose="02010600040101010101" pitchFamily="2" charset="-122"/>
                <a:ea typeface="Songti SC" panose="02010600040101010101" pitchFamily="2" charset="-122"/>
              </a:rPr>
              <a:t>first subscript (k)</a:t>
            </a:r>
            <a:r>
              <a:rPr lang="en-US" b="0" i="0" u="none" strike="noStrike" dirty="0">
                <a:solidFill>
                  <a:srgbClr val="000000"/>
                </a:solidFill>
                <a:effectLst/>
                <a:latin typeface="Songti SC" panose="02010600040101010101" pitchFamily="2" charset="-122"/>
                <a:ea typeface="Songti SC" panose="02010600040101010101" pitchFamily="2" charset="-122"/>
              </a:rPr>
              <a:t> tells you which neuron is receiving the signal.</a:t>
            </a:r>
          </a:p>
          <a:p>
            <a:pPr marL="1200150" lvl="2" indent="-285750" algn="just"/>
            <a:r>
              <a:rPr lang="en-US" b="0" i="0" u="none" strike="noStrike" dirty="0">
                <a:solidFill>
                  <a:srgbClr val="000000"/>
                </a:solidFill>
                <a:effectLst/>
                <a:latin typeface="Songti SC" panose="02010600040101010101" pitchFamily="2" charset="-122"/>
                <a:ea typeface="Songti SC" panose="02010600040101010101" pitchFamily="2" charset="-122"/>
              </a:rPr>
              <a:t>The </a:t>
            </a:r>
            <a:r>
              <a:rPr lang="en-US" b="1" i="0" u="none" strike="noStrike" dirty="0">
                <a:solidFill>
                  <a:srgbClr val="000000"/>
                </a:solidFill>
                <a:effectLst/>
                <a:latin typeface="Songti SC" panose="02010600040101010101" pitchFamily="2" charset="-122"/>
                <a:ea typeface="Songti SC" panose="02010600040101010101" pitchFamily="2" charset="-122"/>
              </a:rPr>
              <a:t>second subscript (j)</a:t>
            </a:r>
            <a:r>
              <a:rPr lang="en-US" b="0" i="0" u="none" strike="noStrike" dirty="0">
                <a:solidFill>
                  <a:srgbClr val="000000"/>
                </a:solidFill>
                <a:effectLst/>
                <a:latin typeface="Songti SC" panose="02010600040101010101" pitchFamily="2" charset="-122"/>
                <a:ea typeface="Songti SC" panose="02010600040101010101" pitchFamily="2" charset="-122"/>
              </a:rPr>
              <a:t> tells you which input is sending the signal.</a:t>
            </a:r>
          </a:p>
          <a:p>
            <a:pPr lvl="1" algn="just">
              <a:buFont typeface="Wingdings" pitchFamily="2" charset="2"/>
              <a:buChar char="ü"/>
            </a:pPr>
            <a:r>
              <a:rPr lang="en-US" b="0" i="0" u="none" strike="noStrike" dirty="0">
                <a:solidFill>
                  <a:srgbClr val="000000"/>
                </a:solidFill>
                <a:effectLst/>
                <a:latin typeface="Songti SC" panose="02010600040101010101" pitchFamily="2" charset="-122"/>
                <a:ea typeface="Songti SC" panose="02010600040101010101" pitchFamily="2" charset="-122"/>
              </a:rPr>
              <a:t>Weights can be </a:t>
            </a:r>
            <a:r>
              <a:rPr lang="en-US" b="1" i="0" u="none" strike="noStrike" dirty="0">
                <a:solidFill>
                  <a:srgbClr val="000000"/>
                </a:solidFill>
                <a:effectLst/>
                <a:latin typeface="Songti SC" panose="02010600040101010101" pitchFamily="2" charset="-122"/>
                <a:ea typeface="Songti SC" panose="02010600040101010101" pitchFamily="2" charset="-122"/>
              </a:rPr>
              <a:t>positive</a:t>
            </a:r>
            <a:r>
              <a:rPr lang="en-US" b="0" i="0" u="none" strike="noStrike" dirty="0">
                <a:solidFill>
                  <a:srgbClr val="000000"/>
                </a:solidFill>
                <a:effectLst/>
                <a:latin typeface="Songti SC" panose="02010600040101010101" pitchFamily="2" charset="-122"/>
                <a:ea typeface="Songti SC" panose="02010600040101010101" pitchFamily="2" charset="-122"/>
              </a:rPr>
              <a:t> (they boost the input’s effect) or </a:t>
            </a:r>
            <a:r>
              <a:rPr lang="en-US" b="1" i="0" u="none" strike="noStrike" dirty="0">
                <a:solidFill>
                  <a:srgbClr val="000000"/>
                </a:solidFill>
                <a:effectLst/>
                <a:latin typeface="Songti SC" panose="02010600040101010101" pitchFamily="2" charset="-122"/>
                <a:ea typeface="Songti SC" panose="02010600040101010101" pitchFamily="2" charset="-122"/>
              </a:rPr>
              <a:t>negative</a:t>
            </a:r>
            <a:r>
              <a:rPr lang="en-US" b="0" i="0" u="none" strike="noStrike" dirty="0">
                <a:solidFill>
                  <a:srgbClr val="000000"/>
                </a:solidFill>
                <a:effectLst/>
                <a:latin typeface="Songti SC" panose="02010600040101010101" pitchFamily="2" charset="-122"/>
                <a:ea typeface="Songti SC" panose="02010600040101010101" pitchFamily="2" charset="-122"/>
              </a:rPr>
              <a:t> (they reduce it).</a:t>
            </a:r>
          </a:p>
          <a:p>
            <a:pPr lvl="1" algn="just">
              <a:buFont typeface="Wingdings" pitchFamily="2" charset="2"/>
              <a:buChar char="ü"/>
            </a:pPr>
            <a:endParaRPr lang="en-US" b="0" i="0" u="none" strike="noStrike" dirty="0">
              <a:solidFill>
                <a:srgbClr val="000000"/>
              </a:solidFill>
              <a:effectLst/>
              <a:latin typeface="Songti SC" panose="02010600040101010101" pitchFamily="2" charset="-122"/>
              <a:ea typeface="Songti SC" panose="02010600040101010101" pitchFamily="2" charset="-122"/>
            </a:endParaRPr>
          </a:p>
          <a:p>
            <a:pPr marL="0" indent="0" algn="just">
              <a:buNone/>
            </a:pPr>
            <a:r>
              <a:rPr lang="en-US" b="1" i="0" u="none" strike="noStrike" dirty="0">
                <a:solidFill>
                  <a:srgbClr val="000000"/>
                </a:solidFill>
                <a:effectLst/>
                <a:latin typeface="Songti SC" panose="02010600040101010101" pitchFamily="2" charset="-122"/>
                <a:ea typeface="Songti SC" panose="02010600040101010101" pitchFamily="2" charset="-122"/>
              </a:rPr>
              <a:t>2. Summing It Up – The Decision Maker</a:t>
            </a:r>
          </a:p>
          <a:p>
            <a:pPr lvl="1" algn="just"/>
            <a:r>
              <a:rPr lang="en-US" b="0" i="0" u="none" strike="noStrike" dirty="0">
                <a:solidFill>
                  <a:srgbClr val="000000"/>
                </a:solidFill>
                <a:effectLst/>
                <a:latin typeface="Songti SC" panose="02010600040101010101" pitchFamily="2" charset="-122"/>
                <a:ea typeface="Songti SC" panose="02010600040101010101" pitchFamily="2" charset="-122"/>
              </a:rPr>
              <a:t>After applying the weights, the neuron </a:t>
            </a:r>
            <a:r>
              <a:rPr lang="en-US" b="1" i="0" u="none" strike="noStrike" dirty="0">
                <a:solidFill>
                  <a:srgbClr val="000000"/>
                </a:solidFill>
                <a:effectLst/>
                <a:latin typeface="Songti SC" panose="02010600040101010101" pitchFamily="2" charset="-122"/>
                <a:ea typeface="Songti SC" panose="02010600040101010101" pitchFamily="2" charset="-122"/>
              </a:rPr>
              <a:t>adds all the weighted inputs together</a:t>
            </a:r>
            <a:r>
              <a:rPr lang="en-US" b="0" i="0" u="none" strike="noStrike" dirty="0">
                <a:solidFill>
                  <a:srgbClr val="000000"/>
                </a:solidFill>
                <a:effectLst/>
                <a:latin typeface="Songti SC" panose="02010600040101010101" pitchFamily="2" charset="-122"/>
                <a:ea typeface="Songti SC" panose="02010600040101010101" pitchFamily="2" charset="-122"/>
              </a:rPr>
              <a:t>.</a:t>
            </a:r>
          </a:p>
          <a:p>
            <a:pPr marL="457200" lvl="1" indent="0" algn="just">
              <a:buNone/>
            </a:pPr>
            <a:r>
              <a:rPr lang="en-NP" b="0" i="0" u="none" strike="noStrike" dirty="0">
                <a:solidFill>
                  <a:srgbClr val="000000"/>
                </a:solidFill>
                <a:effectLst/>
                <a:latin typeface="Songti SC" panose="02010600040101010101" pitchFamily="2" charset="-122"/>
                <a:ea typeface="Songti SC" panose="02010600040101010101" pitchFamily="2" charset="-122"/>
              </a:rPr>
              <a:t>➕ </a:t>
            </a:r>
            <a:r>
              <a:rPr lang="en-US" b="0" i="0" u="none" strike="noStrike" dirty="0">
                <a:solidFill>
                  <a:srgbClr val="000000"/>
                </a:solidFill>
                <a:effectLst/>
                <a:latin typeface="Songti SC" panose="02010600040101010101" pitchFamily="2" charset="-122"/>
                <a:ea typeface="Songti SC" panose="02010600040101010101" pitchFamily="2" charset="-122"/>
              </a:rPr>
              <a:t>This is called the </a:t>
            </a:r>
            <a:r>
              <a:rPr lang="en-US" b="1" i="0" u="none" strike="noStrike" dirty="0">
                <a:solidFill>
                  <a:srgbClr val="000000"/>
                </a:solidFill>
                <a:effectLst/>
                <a:latin typeface="Songti SC" panose="02010600040101010101" pitchFamily="2" charset="-122"/>
                <a:ea typeface="Songti SC" panose="02010600040101010101" pitchFamily="2" charset="-122"/>
              </a:rPr>
              <a:t>adder</a:t>
            </a:r>
            <a:r>
              <a:rPr lang="en-US" b="0" i="0" u="none" strike="noStrike" dirty="0">
                <a:solidFill>
                  <a:srgbClr val="000000"/>
                </a:solidFill>
                <a:effectLst/>
                <a:latin typeface="Songti SC" panose="02010600040101010101" pitchFamily="2" charset="-122"/>
                <a:ea typeface="Songti SC" panose="02010600040101010101" pitchFamily="2" charset="-122"/>
              </a:rPr>
              <a:t> or </a:t>
            </a:r>
            <a:r>
              <a:rPr lang="en-US" b="1" i="0" u="none" strike="noStrike" dirty="0">
                <a:solidFill>
                  <a:srgbClr val="000000"/>
                </a:solidFill>
                <a:effectLst/>
                <a:latin typeface="Songti SC" panose="02010600040101010101" pitchFamily="2" charset="-122"/>
                <a:ea typeface="Songti SC" panose="02010600040101010101" pitchFamily="2" charset="-122"/>
              </a:rPr>
              <a:t>linear combiner</a:t>
            </a:r>
            <a:r>
              <a:rPr lang="en-US" b="0" i="0" u="none" strike="noStrike" dirty="0">
                <a:solidFill>
                  <a:srgbClr val="000000"/>
                </a:solidFill>
                <a:effectLst/>
                <a:latin typeface="Songti SC" panose="02010600040101010101" pitchFamily="2" charset="-122"/>
                <a:ea typeface="Songti SC" panose="02010600040101010101" pitchFamily="2" charset="-122"/>
              </a:rPr>
              <a:t>.</a:t>
            </a:r>
          </a:p>
          <a:p>
            <a:pPr lvl="1" algn="just"/>
            <a:r>
              <a:rPr lang="en-US" b="0" i="0" u="none" strike="noStrike" dirty="0">
                <a:solidFill>
                  <a:srgbClr val="000000"/>
                </a:solidFill>
                <a:effectLst/>
                <a:latin typeface="Songti SC" panose="02010600040101010101" pitchFamily="2" charset="-122"/>
                <a:ea typeface="Songti SC" panose="02010600040101010101" pitchFamily="2" charset="-122"/>
              </a:rPr>
              <a:t>It’s like combining all the advice from your friends after considering how much you trust each one.</a:t>
            </a:r>
          </a:p>
          <a:p>
            <a:pPr marL="0" indent="0" algn="just">
              <a:buNone/>
            </a:pPr>
            <a:r>
              <a:rPr lang="en-US" b="1" i="0" u="none" strike="noStrike" dirty="0">
                <a:solidFill>
                  <a:srgbClr val="000000"/>
                </a:solidFill>
                <a:effectLst/>
                <a:latin typeface="Songti SC" panose="02010600040101010101" pitchFamily="2" charset="-122"/>
                <a:ea typeface="Songti SC" panose="02010600040101010101" pitchFamily="2" charset="-122"/>
              </a:rPr>
              <a:t>3. Activation Function – Controlling the Output</a:t>
            </a:r>
          </a:p>
          <a:p>
            <a:pPr lvl="1" algn="just"/>
            <a:r>
              <a:rPr lang="en-US" b="0" i="0" u="none" strike="noStrike" dirty="0">
                <a:solidFill>
                  <a:srgbClr val="000000"/>
                </a:solidFill>
                <a:effectLst/>
                <a:latin typeface="Songti SC" panose="02010600040101010101" pitchFamily="2" charset="-122"/>
                <a:ea typeface="Songti SC" panose="02010600040101010101" pitchFamily="2" charset="-122"/>
              </a:rPr>
              <a:t>Now, imagine the neuron is almost ready to give an answer-but we don’t want it to go overboard!</a:t>
            </a:r>
          </a:p>
          <a:p>
            <a:pPr lvl="1" algn="just"/>
            <a:r>
              <a:rPr lang="en-US" b="0" i="0" u="none" strike="noStrike" dirty="0">
                <a:solidFill>
                  <a:srgbClr val="000000"/>
                </a:solidFill>
                <a:effectLst/>
                <a:latin typeface="Songti SC" panose="02010600040101010101" pitchFamily="2" charset="-122"/>
                <a:ea typeface="Songti SC" panose="02010600040101010101" pitchFamily="2" charset="-122"/>
              </a:rPr>
              <a:t>So, we use something called an </a:t>
            </a:r>
            <a:r>
              <a:rPr lang="en-US" b="1" i="0" u="none" strike="noStrike" dirty="0">
                <a:solidFill>
                  <a:srgbClr val="000000"/>
                </a:solidFill>
                <a:effectLst/>
                <a:latin typeface="Songti SC" panose="02010600040101010101" pitchFamily="2" charset="-122"/>
                <a:ea typeface="Songti SC" panose="02010600040101010101" pitchFamily="2" charset="-122"/>
              </a:rPr>
              <a:t>activation function</a:t>
            </a:r>
            <a:r>
              <a:rPr lang="en-US" b="0" i="0" u="none" strike="noStrike" dirty="0">
                <a:solidFill>
                  <a:srgbClr val="000000"/>
                </a:solidFill>
                <a:effectLst/>
                <a:latin typeface="Songti SC" panose="02010600040101010101" pitchFamily="2" charset="-122"/>
                <a:ea typeface="Songti SC" panose="02010600040101010101" pitchFamily="2" charset="-122"/>
              </a:rPr>
              <a:t>.</a:t>
            </a:r>
          </a:p>
          <a:p>
            <a:pPr lvl="1" algn="just"/>
            <a:r>
              <a:rPr lang="en-NP" dirty="0">
                <a:latin typeface="Songti SC" panose="02010600040101010101" pitchFamily="2" charset="-122"/>
                <a:ea typeface="Songti SC" panose="02010600040101010101" pitchFamily="2" charset="-122"/>
              </a:rPr>
              <a:t>📉 </a:t>
            </a:r>
            <a:r>
              <a:rPr lang="en-US" dirty="0">
                <a:latin typeface="Songti SC" panose="02010600040101010101" pitchFamily="2" charset="-122"/>
                <a:ea typeface="Songti SC" panose="02010600040101010101" pitchFamily="2" charset="-122"/>
              </a:rPr>
              <a:t>This function </a:t>
            </a:r>
            <a:r>
              <a:rPr lang="en-US" b="1" dirty="0">
                <a:latin typeface="Songti SC" panose="02010600040101010101" pitchFamily="2" charset="-122"/>
                <a:ea typeface="Songti SC" panose="02010600040101010101" pitchFamily="2" charset="-122"/>
              </a:rPr>
              <a:t>squashes</a:t>
            </a:r>
            <a:r>
              <a:rPr lang="en-US" dirty="0">
                <a:latin typeface="Songti SC" panose="02010600040101010101" pitchFamily="2" charset="-122"/>
                <a:ea typeface="Songti SC" panose="02010600040101010101" pitchFamily="2" charset="-122"/>
              </a:rPr>
              <a:t> the final result to stay within a reasonable range.</a:t>
            </a:r>
          </a:p>
          <a:p>
            <a:pPr lvl="1" algn="just"/>
            <a:r>
              <a:rPr lang="en-US" b="0" i="0" u="none" strike="noStrike" dirty="0">
                <a:solidFill>
                  <a:srgbClr val="000000"/>
                </a:solidFill>
                <a:effectLst/>
                <a:latin typeface="Songti SC" panose="02010600040101010101" pitchFamily="2" charset="-122"/>
                <a:ea typeface="Songti SC" panose="02010600040101010101" pitchFamily="2" charset="-122"/>
              </a:rPr>
              <a:t>For example:</a:t>
            </a:r>
          </a:p>
          <a:p>
            <a:pPr marL="1200150" lvl="2" indent="-285750" algn="just"/>
            <a:r>
              <a:rPr lang="en-US" b="0" i="0" u="none" strike="noStrike" dirty="0">
                <a:solidFill>
                  <a:srgbClr val="000000"/>
                </a:solidFill>
                <a:effectLst/>
                <a:latin typeface="Songti SC" panose="02010600040101010101" pitchFamily="2" charset="-122"/>
                <a:ea typeface="Songti SC" panose="02010600040101010101" pitchFamily="2" charset="-122"/>
              </a:rPr>
              <a:t>It might </a:t>
            </a:r>
            <a:r>
              <a:rPr lang="en-US" b="1" i="0" u="none" strike="noStrike" dirty="0">
                <a:solidFill>
                  <a:srgbClr val="000000"/>
                </a:solidFill>
                <a:effectLst/>
                <a:latin typeface="Songti SC" panose="02010600040101010101" pitchFamily="2" charset="-122"/>
                <a:ea typeface="Songti SC" panose="02010600040101010101" pitchFamily="2" charset="-122"/>
              </a:rPr>
              <a:t>limit outputs</a:t>
            </a:r>
            <a:r>
              <a:rPr lang="en-US" b="0" i="0" u="none" strike="noStrike" dirty="0">
                <a:solidFill>
                  <a:srgbClr val="000000"/>
                </a:solidFill>
                <a:effectLst/>
                <a:latin typeface="Songti SC" panose="02010600040101010101" pitchFamily="2" charset="-122"/>
                <a:ea typeface="Songti SC" panose="02010600040101010101" pitchFamily="2" charset="-122"/>
              </a:rPr>
              <a:t> between 0 and 1 (like a yes/no decision) Or between -1 and 1 (to allow for negative feedback too).</a:t>
            </a:r>
          </a:p>
          <a:p>
            <a:pPr marL="0" indent="0" algn="just">
              <a:buNone/>
            </a:pPr>
            <a:r>
              <a:rPr lang="en-NP" b="0" i="0" u="none" strike="noStrike" dirty="0">
                <a:solidFill>
                  <a:srgbClr val="000000"/>
                </a:solidFill>
                <a:effectLst/>
                <a:latin typeface="Songti SC" panose="02010600040101010101" pitchFamily="2" charset="-122"/>
                <a:ea typeface="Songti SC" panose="02010600040101010101" pitchFamily="2" charset="-122"/>
              </a:rPr>
              <a:t>🎛️ </a:t>
            </a:r>
            <a:r>
              <a:rPr lang="en-US" b="0" i="0" u="none" strike="noStrike" dirty="0">
                <a:solidFill>
                  <a:srgbClr val="000000"/>
                </a:solidFill>
                <a:effectLst/>
                <a:latin typeface="Songti SC" panose="02010600040101010101" pitchFamily="2" charset="-122"/>
                <a:ea typeface="Songti SC" panose="02010600040101010101" pitchFamily="2" charset="-122"/>
              </a:rPr>
              <a:t>This step helps the neuron make a </a:t>
            </a:r>
            <a:r>
              <a:rPr lang="en-US" b="1" i="0" u="none" strike="noStrike" dirty="0">
                <a:solidFill>
                  <a:srgbClr val="000000"/>
                </a:solidFill>
                <a:effectLst/>
                <a:latin typeface="Songti SC" panose="02010600040101010101" pitchFamily="2" charset="-122"/>
                <a:ea typeface="Songti SC" panose="02010600040101010101" pitchFamily="2" charset="-122"/>
              </a:rPr>
              <a:t>clear, controlled decision</a:t>
            </a:r>
            <a:r>
              <a:rPr lang="en-US" b="0" i="0" u="none" strike="noStrike" dirty="0">
                <a:solidFill>
                  <a:srgbClr val="000000"/>
                </a:solidFill>
                <a:effectLst/>
                <a:latin typeface="Songti SC" panose="02010600040101010101" pitchFamily="2" charset="-122"/>
                <a:ea typeface="Songti SC" panose="02010600040101010101" pitchFamily="2" charset="-122"/>
              </a:rPr>
              <a:t>.</a:t>
            </a:r>
          </a:p>
          <a:p>
            <a:endParaRPr lang="en-NP" dirty="0"/>
          </a:p>
        </p:txBody>
      </p:sp>
      <p:sp>
        <p:nvSpPr>
          <p:cNvPr id="4" name="Slide Number Placeholder 3"/>
          <p:cNvSpPr>
            <a:spLocks noGrp="1"/>
          </p:cNvSpPr>
          <p:nvPr>
            <p:ph type="sldNum" sz="quarter" idx="5"/>
          </p:nvPr>
        </p:nvSpPr>
        <p:spPr/>
        <p:txBody>
          <a:bodyPr/>
          <a:lstStyle/>
          <a:p>
            <a:fld id="{4912A146-A49C-2648-A103-39377A9FDC53}" type="slidenum">
              <a:rPr lang="en-NP" smtClean="0"/>
              <a:t>13</a:t>
            </a:fld>
            <a:endParaRPr lang="en-NP"/>
          </a:p>
        </p:txBody>
      </p:sp>
    </p:spTree>
    <p:extLst>
      <p:ext uri="{BB962C8B-B14F-4D97-AF65-F5344CB8AC3E}">
        <p14:creationId xmlns:p14="http://schemas.microsoft.com/office/powerpoint/2010/main" val="792739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ongti SC" panose="02010600040101010101" pitchFamily="2" charset="-122"/>
                    <a:ea typeface="Songti SC" panose="02010600040101010101" pitchFamily="2" charset="-122"/>
                  </a:rPr>
                  <a:t>where </a:t>
                </a:r>
                <a:r>
                  <a:rPr lang="en-US" sz="1200" i="1" dirty="0">
                    <a:effectLst/>
                    <a:latin typeface="Songti SC" panose="02010600040101010101" pitchFamily="2" charset="-122"/>
                    <a:ea typeface="Songti SC" panose="02010600040101010101" pitchFamily="2" charset="-122"/>
                  </a:rPr>
                  <a:t>x</a:t>
                </a:r>
                <a:r>
                  <a:rPr lang="en-US" sz="1200" baseline="-25000" dirty="0">
                    <a:effectLst/>
                    <a:latin typeface="Songti SC" panose="02010600040101010101" pitchFamily="2" charset="-122"/>
                    <a:ea typeface="Songti SC" panose="02010600040101010101" pitchFamily="2" charset="-122"/>
                  </a:rPr>
                  <a:t>1</a:t>
                </a:r>
                <a:r>
                  <a:rPr lang="en-US" sz="1200" dirty="0">
                    <a:effectLst/>
                    <a:latin typeface="Songti SC" panose="02010600040101010101" pitchFamily="2" charset="-122"/>
                    <a:ea typeface="Songti SC" panose="02010600040101010101" pitchFamily="2" charset="-122"/>
                  </a:rPr>
                  <a:t>, </a:t>
                </a:r>
                <a:r>
                  <a:rPr lang="en-US" sz="1200" i="1" dirty="0">
                    <a:effectLst/>
                    <a:latin typeface="Songti SC" panose="02010600040101010101" pitchFamily="2" charset="-122"/>
                    <a:ea typeface="Songti SC" panose="02010600040101010101" pitchFamily="2" charset="-122"/>
                  </a:rPr>
                  <a:t>x</a:t>
                </a:r>
                <a:r>
                  <a:rPr lang="en-US" sz="1200" baseline="-25000" dirty="0">
                    <a:effectLst/>
                    <a:latin typeface="Songti SC" panose="02010600040101010101" pitchFamily="2" charset="-122"/>
                    <a:ea typeface="Songti SC" panose="02010600040101010101" pitchFamily="2" charset="-122"/>
                  </a:rPr>
                  <a:t>2</a:t>
                </a:r>
                <a:r>
                  <a:rPr lang="en-US" sz="1200" dirty="0">
                    <a:effectLst/>
                    <a:latin typeface="Songti SC" panose="02010600040101010101" pitchFamily="2" charset="-122"/>
                    <a:ea typeface="Songti SC" panose="02010600040101010101" pitchFamily="2" charset="-122"/>
                  </a:rPr>
                  <a:t>, ..., </a:t>
                </a:r>
                <a:r>
                  <a:rPr lang="en-US" sz="1200" i="1" dirty="0" err="1">
                    <a:effectLst/>
                    <a:latin typeface="Songti SC" panose="02010600040101010101" pitchFamily="2" charset="-122"/>
                    <a:ea typeface="Songti SC" panose="02010600040101010101" pitchFamily="2" charset="-122"/>
                  </a:rPr>
                  <a:t>x</a:t>
                </a:r>
                <a:r>
                  <a:rPr lang="en-US" sz="1200" i="1" baseline="-25000" dirty="0" err="1">
                    <a:effectLst/>
                    <a:latin typeface="Songti SC" panose="02010600040101010101" pitchFamily="2" charset="-122"/>
                    <a:ea typeface="Songti SC" panose="02010600040101010101" pitchFamily="2" charset="-122"/>
                  </a:rPr>
                  <a:t>m</a:t>
                </a:r>
                <a:r>
                  <a:rPr lang="en-US" sz="1200" i="1" dirty="0">
                    <a:effectLst/>
                    <a:latin typeface="Songti SC" panose="02010600040101010101" pitchFamily="2" charset="-122"/>
                    <a:ea typeface="Songti SC" panose="02010600040101010101" pitchFamily="2" charset="-122"/>
                  </a:rPr>
                  <a:t> </a:t>
                </a:r>
                <a:r>
                  <a:rPr lang="en-US" sz="1200" dirty="0">
                    <a:effectLst/>
                    <a:latin typeface="Songti SC" panose="02010600040101010101" pitchFamily="2" charset="-122"/>
                    <a:ea typeface="Songti SC" panose="02010600040101010101" pitchFamily="2" charset="-122"/>
                  </a:rPr>
                  <a:t>are the input signals; w</a:t>
                </a:r>
                <a:r>
                  <a:rPr lang="en-US" sz="1200" i="1" baseline="-25000" dirty="0">
                    <a:effectLst/>
                    <a:latin typeface="Songti SC" panose="02010600040101010101" pitchFamily="2" charset="-122"/>
                    <a:ea typeface="Songti SC" panose="02010600040101010101" pitchFamily="2" charset="-122"/>
                  </a:rPr>
                  <a:t>k</a:t>
                </a:r>
                <a:r>
                  <a:rPr lang="en-US" sz="1200" baseline="-25000" dirty="0">
                    <a:effectLst/>
                    <a:latin typeface="Songti SC" panose="02010600040101010101" pitchFamily="2" charset="-122"/>
                    <a:ea typeface="Songti SC" panose="02010600040101010101" pitchFamily="2" charset="-122"/>
                  </a:rPr>
                  <a:t>1</a:t>
                </a:r>
                <a:r>
                  <a:rPr lang="en-US" sz="1200" dirty="0">
                    <a:effectLst/>
                    <a:latin typeface="Songti SC" panose="02010600040101010101" pitchFamily="2" charset="-122"/>
                    <a:ea typeface="Songti SC" panose="02010600040101010101" pitchFamily="2" charset="-122"/>
                  </a:rPr>
                  <a:t>, w</a:t>
                </a:r>
                <a:r>
                  <a:rPr lang="en-US" sz="1200" i="1" baseline="-25000" dirty="0">
                    <a:effectLst/>
                    <a:latin typeface="Songti SC" panose="02010600040101010101" pitchFamily="2" charset="-122"/>
                    <a:ea typeface="Songti SC" panose="02010600040101010101" pitchFamily="2" charset="-122"/>
                  </a:rPr>
                  <a:t>k</a:t>
                </a:r>
                <a:r>
                  <a:rPr lang="en-US" sz="1200" baseline="-25000" dirty="0">
                    <a:effectLst/>
                    <a:latin typeface="Songti SC" panose="02010600040101010101" pitchFamily="2" charset="-122"/>
                    <a:ea typeface="Songti SC" panose="02010600040101010101" pitchFamily="2" charset="-122"/>
                  </a:rPr>
                  <a:t>2</a:t>
                </a:r>
                <a:r>
                  <a:rPr lang="en-US" sz="1200" dirty="0">
                    <a:effectLst/>
                    <a:latin typeface="Songti SC" panose="02010600040101010101" pitchFamily="2" charset="-122"/>
                    <a:ea typeface="Songti SC" panose="02010600040101010101" pitchFamily="2" charset="-122"/>
                  </a:rPr>
                  <a:t>, ..., </a:t>
                </a:r>
                <a:r>
                  <a:rPr lang="en-US" sz="1200" dirty="0" err="1">
                    <a:effectLst/>
                    <a:latin typeface="Songti SC" panose="02010600040101010101" pitchFamily="2" charset="-122"/>
                    <a:ea typeface="Songti SC" panose="02010600040101010101" pitchFamily="2" charset="-122"/>
                  </a:rPr>
                  <a:t>w</a:t>
                </a:r>
                <a:r>
                  <a:rPr lang="en-US" sz="1200" i="1" baseline="-25000" dirty="0" err="1">
                    <a:effectLst/>
                    <a:latin typeface="Songti SC" panose="02010600040101010101" pitchFamily="2" charset="-122"/>
                    <a:ea typeface="Songti SC" panose="02010600040101010101" pitchFamily="2" charset="-122"/>
                  </a:rPr>
                  <a:t>km</a:t>
                </a:r>
                <a:r>
                  <a:rPr lang="en-US" sz="1200" i="1" dirty="0">
                    <a:effectLst/>
                    <a:latin typeface="Songti SC" panose="02010600040101010101" pitchFamily="2" charset="-122"/>
                    <a:ea typeface="Songti SC" panose="02010600040101010101" pitchFamily="2" charset="-122"/>
                  </a:rPr>
                  <a:t> </a:t>
                </a:r>
                <a:r>
                  <a:rPr lang="en-US" sz="1200" dirty="0">
                    <a:effectLst/>
                    <a:latin typeface="Songti SC" panose="02010600040101010101" pitchFamily="2" charset="-122"/>
                    <a:ea typeface="Songti SC" panose="02010600040101010101" pitchFamily="2" charset="-122"/>
                  </a:rPr>
                  <a:t>are the respective synaptic weights of neuron </a:t>
                </a:r>
                <a:r>
                  <a:rPr lang="en-US" sz="1200" i="1" dirty="0">
                    <a:effectLst/>
                    <a:latin typeface="Songti SC" panose="02010600040101010101" pitchFamily="2" charset="-122"/>
                    <a:ea typeface="Songti SC" panose="02010600040101010101" pitchFamily="2" charset="-122"/>
                  </a:rPr>
                  <a:t>k</a:t>
                </a:r>
                <a:r>
                  <a:rPr lang="en-US" sz="1200" dirty="0">
                    <a:effectLst/>
                    <a:latin typeface="Songti SC" panose="02010600040101010101" pitchFamily="2" charset="-122"/>
                    <a:ea typeface="Songti SC" panose="02010600040101010101" pitchFamily="2" charset="-122"/>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effectLst/>
                    <a:latin typeface="Songti SC" panose="02010600040101010101" pitchFamily="2" charset="-122"/>
                    <a:ea typeface="Songti SC" panose="02010600040101010101" pitchFamily="2" charset="-122"/>
                  </a:rPr>
                  <a:t>u</a:t>
                </a:r>
                <a:r>
                  <a:rPr lang="en-US" sz="1200" i="1" baseline="-25000" dirty="0" err="1">
                    <a:effectLst/>
                    <a:latin typeface="Songti SC" panose="02010600040101010101" pitchFamily="2" charset="-122"/>
                    <a:ea typeface="Songti SC" panose="02010600040101010101" pitchFamily="2" charset="-122"/>
                  </a:rPr>
                  <a:t>k</a:t>
                </a:r>
                <a:r>
                  <a:rPr lang="en-US" sz="1200" i="1" dirty="0">
                    <a:effectLst/>
                    <a:latin typeface="Songti SC" panose="02010600040101010101" pitchFamily="2" charset="-122"/>
                    <a:ea typeface="Songti SC" panose="02010600040101010101" pitchFamily="2" charset="-122"/>
                  </a:rPr>
                  <a:t> </a:t>
                </a:r>
                <a:r>
                  <a:rPr lang="en-US" sz="1200" dirty="0">
                    <a:effectLst/>
                    <a:latin typeface="Songti SC" panose="02010600040101010101" pitchFamily="2" charset="-122"/>
                    <a:ea typeface="Songti SC" panose="02010600040101010101" pitchFamily="2" charset="-122"/>
                  </a:rPr>
                  <a:t>(not shown in Fig. 5) is the </a:t>
                </a:r>
                <a:r>
                  <a:rPr lang="en-US" sz="1200" i="1" dirty="0">
                    <a:effectLst/>
                    <a:latin typeface="Songti SC" panose="02010600040101010101" pitchFamily="2" charset="-122"/>
                    <a:ea typeface="Songti SC" panose="02010600040101010101" pitchFamily="2" charset="-122"/>
                  </a:rPr>
                  <a:t>linear combiner output </a:t>
                </a:r>
                <a:r>
                  <a:rPr lang="en-US" sz="1200" dirty="0">
                    <a:effectLst/>
                    <a:latin typeface="Songti SC" panose="02010600040101010101" pitchFamily="2" charset="-122"/>
                    <a:ea typeface="Songti SC" panose="02010600040101010101" pitchFamily="2" charset="-122"/>
                  </a:rPr>
                  <a:t>due to the input signals;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effectLst/>
                    <a:latin typeface="Songti SC" panose="02010600040101010101" pitchFamily="2" charset="-122"/>
                    <a:ea typeface="Songti SC" panose="02010600040101010101" pitchFamily="2" charset="-122"/>
                  </a:rPr>
                  <a:t>b</a:t>
                </a:r>
                <a:r>
                  <a:rPr lang="en-US" sz="1200" i="1" baseline="-25000" dirty="0">
                    <a:effectLst/>
                    <a:latin typeface="Songti SC" panose="02010600040101010101" pitchFamily="2" charset="-122"/>
                    <a:ea typeface="Songti SC" panose="02010600040101010101" pitchFamily="2" charset="-122"/>
                  </a:rPr>
                  <a:t>k</a:t>
                </a:r>
                <a:r>
                  <a:rPr lang="en-US" sz="1200" i="1" dirty="0">
                    <a:effectLst/>
                    <a:latin typeface="Songti SC" panose="02010600040101010101" pitchFamily="2" charset="-122"/>
                    <a:ea typeface="Songti SC" panose="02010600040101010101" pitchFamily="2" charset="-122"/>
                  </a:rPr>
                  <a:t> </a:t>
                </a:r>
                <a:r>
                  <a:rPr lang="en-US" sz="1200" dirty="0">
                    <a:effectLst/>
                    <a:latin typeface="Songti SC" panose="02010600040101010101" pitchFamily="2" charset="-122"/>
                    <a:ea typeface="Songti SC" panose="02010600040101010101" pitchFamily="2" charset="-122"/>
                  </a:rPr>
                  <a:t>is the bias; </a:t>
                </a:r>
                <a14:m>
                  <m:oMath xmlns:m="http://schemas.openxmlformats.org/officeDocument/2006/math">
                    <m:r>
                      <a:rPr lang="en-US" sz="1200" i="1" smtClean="0">
                        <a:latin typeface="Cambria Math" panose="02040503050406030204" pitchFamily="18" charset="0"/>
                        <a:ea typeface="Cambria Math" panose="02040503050406030204" pitchFamily="18" charset="0"/>
                      </a:rPr>
                      <m:t>𝜑</m:t>
                    </m:r>
                  </m:oMath>
                </a14:m>
                <a:r>
                  <a:rPr lang="en-US" sz="1200" dirty="0">
                    <a:effectLst/>
                    <a:latin typeface="Songti SC" panose="02010600040101010101" pitchFamily="2" charset="-122"/>
                    <a:ea typeface="Songti SC" panose="02010600040101010101" pitchFamily="2" charset="-122"/>
                  </a:rPr>
                  <a:t>(·) is the </a:t>
                </a:r>
                <a:r>
                  <a:rPr lang="en-US" sz="1200" i="1" dirty="0">
                    <a:effectLst/>
                    <a:latin typeface="Songti SC" panose="02010600040101010101" pitchFamily="2" charset="-122"/>
                    <a:ea typeface="Songti SC" panose="02010600040101010101" pitchFamily="2" charset="-122"/>
                  </a:rPr>
                  <a:t>activation function</a:t>
                </a:r>
                <a:r>
                  <a:rPr lang="en-US" sz="1200" dirty="0">
                    <a:effectLst/>
                    <a:latin typeface="Songti SC" panose="02010600040101010101" pitchFamily="2" charset="-122"/>
                    <a:ea typeface="Songti SC" panose="02010600040101010101" pitchFamily="2" charset="-122"/>
                  </a:rPr>
                  <a:t>; and </a:t>
                </a:r>
                <a:r>
                  <a:rPr lang="en-US" sz="1200" i="1" dirty="0" err="1">
                    <a:effectLst/>
                    <a:latin typeface="Songti SC" panose="02010600040101010101" pitchFamily="2" charset="-122"/>
                    <a:ea typeface="Songti SC" panose="02010600040101010101" pitchFamily="2" charset="-122"/>
                  </a:rPr>
                  <a:t>y</a:t>
                </a:r>
                <a:r>
                  <a:rPr lang="en-US" sz="1200" i="1" baseline="-25000" dirty="0" err="1">
                    <a:effectLst/>
                    <a:latin typeface="Songti SC" panose="02010600040101010101" pitchFamily="2" charset="-122"/>
                    <a:ea typeface="Songti SC" panose="02010600040101010101" pitchFamily="2" charset="-122"/>
                  </a:rPr>
                  <a:t>k</a:t>
                </a:r>
                <a:r>
                  <a:rPr lang="en-US" sz="1200" i="1" dirty="0">
                    <a:effectLst/>
                    <a:latin typeface="Songti SC" panose="02010600040101010101" pitchFamily="2" charset="-122"/>
                    <a:ea typeface="Songti SC" panose="02010600040101010101" pitchFamily="2" charset="-122"/>
                  </a:rPr>
                  <a:t> </a:t>
                </a:r>
                <a:r>
                  <a:rPr lang="en-US" sz="1200" dirty="0">
                    <a:effectLst/>
                    <a:latin typeface="Songti SC" panose="02010600040101010101" pitchFamily="2" charset="-122"/>
                    <a:ea typeface="Songti SC" panose="02010600040101010101" pitchFamily="2" charset="-122"/>
                  </a:rPr>
                  <a:t>is the output signal of the neuron. </a:t>
                </a:r>
              </a:p>
              <a:p>
                <a:endParaRPr lang="en-NP"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ongti SC" panose="02010600040101010101" pitchFamily="2" charset="-122"/>
                    <a:ea typeface="Songti SC" panose="02010600040101010101" pitchFamily="2" charset="-122"/>
                  </a:rPr>
                  <a:t>where </a:t>
                </a:r>
                <a:r>
                  <a:rPr lang="en-US" sz="1200" i="1" dirty="0">
                    <a:effectLst/>
                    <a:latin typeface="Songti SC" panose="02010600040101010101" pitchFamily="2" charset="-122"/>
                    <a:ea typeface="Songti SC" panose="02010600040101010101" pitchFamily="2" charset="-122"/>
                  </a:rPr>
                  <a:t>x</a:t>
                </a:r>
                <a:r>
                  <a:rPr lang="en-US" sz="1200" baseline="-25000" dirty="0">
                    <a:effectLst/>
                    <a:latin typeface="Songti SC" panose="02010600040101010101" pitchFamily="2" charset="-122"/>
                    <a:ea typeface="Songti SC" panose="02010600040101010101" pitchFamily="2" charset="-122"/>
                  </a:rPr>
                  <a:t>1</a:t>
                </a:r>
                <a:r>
                  <a:rPr lang="en-US" sz="1200" dirty="0">
                    <a:effectLst/>
                    <a:latin typeface="Songti SC" panose="02010600040101010101" pitchFamily="2" charset="-122"/>
                    <a:ea typeface="Songti SC" panose="02010600040101010101" pitchFamily="2" charset="-122"/>
                  </a:rPr>
                  <a:t>, </a:t>
                </a:r>
                <a:r>
                  <a:rPr lang="en-US" sz="1200" i="1" dirty="0">
                    <a:effectLst/>
                    <a:latin typeface="Songti SC" panose="02010600040101010101" pitchFamily="2" charset="-122"/>
                    <a:ea typeface="Songti SC" panose="02010600040101010101" pitchFamily="2" charset="-122"/>
                  </a:rPr>
                  <a:t>x</a:t>
                </a:r>
                <a:r>
                  <a:rPr lang="en-US" sz="1200" baseline="-25000" dirty="0">
                    <a:effectLst/>
                    <a:latin typeface="Songti SC" panose="02010600040101010101" pitchFamily="2" charset="-122"/>
                    <a:ea typeface="Songti SC" panose="02010600040101010101" pitchFamily="2" charset="-122"/>
                  </a:rPr>
                  <a:t>2</a:t>
                </a:r>
                <a:r>
                  <a:rPr lang="en-US" sz="1200" dirty="0">
                    <a:effectLst/>
                    <a:latin typeface="Songti SC" panose="02010600040101010101" pitchFamily="2" charset="-122"/>
                    <a:ea typeface="Songti SC" panose="02010600040101010101" pitchFamily="2" charset="-122"/>
                  </a:rPr>
                  <a:t>, ..., </a:t>
                </a:r>
                <a:r>
                  <a:rPr lang="en-US" sz="1200" i="1" dirty="0" err="1">
                    <a:effectLst/>
                    <a:latin typeface="Songti SC" panose="02010600040101010101" pitchFamily="2" charset="-122"/>
                    <a:ea typeface="Songti SC" panose="02010600040101010101" pitchFamily="2" charset="-122"/>
                  </a:rPr>
                  <a:t>x</a:t>
                </a:r>
                <a:r>
                  <a:rPr lang="en-US" sz="1200" i="1" baseline="-25000" dirty="0" err="1">
                    <a:effectLst/>
                    <a:latin typeface="Songti SC" panose="02010600040101010101" pitchFamily="2" charset="-122"/>
                    <a:ea typeface="Songti SC" panose="02010600040101010101" pitchFamily="2" charset="-122"/>
                  </a:rPr>
                  <a:t>m</a:t>
                </a:r>
                <a:r>
                  <a:rPr lang="en-US" sz="1200" i="1" dirty="0">
                    <a:effectLst/>
                    <a:latin typeface="Songti SC" panose="02010600040101010101" pitchFamily="2" charset="-122"/>
                    <a:ea typeface="Songti SC" panose="02010600040101010101" pitchFamily="2" charset="-122"/>
                  </a:rPr>
                  <a:t> </a:t>
                </a:r>
                <a:r>
                  <a:rPr lang="en-US" sz="1200" dirty="0">
                    <a:effectLst/>
                    <a:latin typeface="Songti SC" panose="02010600040101010101" pitchFamily="2" charset="-122"/>
                    <a:ea typeface="Songti SC" panose="02010600040101010101" pitchFamily="2" charset="-122"/>
                  </a:rPr>
                  <a:t>are the input signals; w</a:t>
                </a:r>
                <a:r>
                  <a:rPr lang="en-US" sz="1200" i="1" baseline="-25000" dirty="0">
                    <a:effectLst/>
                    <a:latin typeface="Songti SC" panose="02010600040101010101" pitchFamily="2" charset="-122"/>
                    <a:ea typeface="Songti SC" panose="02010600040101010101" pitchFamily="2" charset="-122"/>
                  </a:rPr>
                  <a:t>k</a:t>
                </a:r>
                <a:r>
                  <a:rPr lang="en-US" sz="1200" baseline="-25000" dirty="0">
                    <a:effectLst/>
                    <a:latin typeface="Songti SC" panose="02010600040101010101" pitchFamily="2" charset="-122"/>
                    <a:ea typeface="Songti SC" panose="02010600040101010101" pitchFamily="2" charset="-122"/>
                  </a:rPr>
                  <a:t>1</a:t>
                </a:r>
                <a:r>
                  <a:rPr lang="en-US" sz="1200" dirty="0">
                    <a:effectLst/>
                    <a:latin typeface="Songti SC" panose="02010600040101010101" pitchFamily="2" charset="-122"/>
                    <a:ea typeface="Songti SC" panose="02010600040101010101" pitchFamily="2" charset="-122"/>
                  </a:rPr>
                  <a:t>, w</a:t>
                </a:r>
                <a:r>
                  <a:rPr lang="en-US" sz="1200" i="1" baseline="-25000" dirty="0">
                    <a:effectLst/>
                    <a:latin typeface="Songti SC" panose="02010600040101010101" pitchFamily="2" charset="-122"/>
                    <a:ea typeface="Songti SC" panose="02010600040101010101" pitchFamily="2" charset="-122"/>
                  </a:rPr>
                  <a:t>k</a:t>
                </a:r>
                <a:r>
                  <a:rPr lang="en-US" sz="1200" baseline="-25000" dirty="0">
                    <a:effectLst/>
                    <a:latin typeface="Songti SC" panose="02010600040101010101" pitchFamily="2" charset="-122"/>
                    <a:ea typeface="Songti SC" panose="02010600040101010101" pitchFamily="2" charset="-122"/>
                  </a:rPr>
                  <a:t>2</a:t>
                </a:r>
                <a:r>
                  <a:rPr lang="en-US" sz="1200" dirty="0">
                    <a:effectLst/>
                    <a:latin typeface="Songti SC" panose="02010600040101010101" pitchFamily="2" charset="-122"/>
                    <a:ea typeface="Songti SC" panose="02010600040101010101" pitchFamily="2" charset="-122"/>
                  </a:rPr>
                  <a:t>, ..., </a:t>
                </a:r>
                <a:r>
                  <a:rPr lang="en-US" sz="1200" dirty="0" err="1">
                    <a:effectLst/>
                    <a:latin typeface="Songti SC" panose="02010600040101010101" pitchFamily="2" charset="-122"/>
                    <a:ea typeface="Songti SC" panose="02010600040101010101" pitchFamily="2" charset="-122"/>
                  </a:rPr>
                  <a:t>w</a:t>
                </a:r>
                <a:r>
                  <a:rPr lang="en-US" sz="1200" i="1" baseline="-25000" dirty="0" err="1">
                    <a:effectLst/>
                    <a:latin typeface="Songti SC" panose="02010600040101010101" pitchFamily="2" charset="-122"/>
                    <a:ea typeface="Songti SC" panose="02010600040101010101" pitchFamily="2" charset="-122"/>
                  </a:rPr>
                  <a:t>km</a:t>
                </a:r>
                <a:r>
                  <a:rPr lang="en-US" sz="1200" i="1" dirty="0">
                    <a:effectLst/>
                    <a:latin typeface="Songti SC" panose="02010600040101010101" pitchFamily="2" charset="-122"/>
                    <a:ea typeface="Songti SC" panose="02010600040101010101" pitchFamily="2" charset="-122"/>
                  </a:rPr>
                  <a:t> </a:t>
                </a:r>
                <a:r>
                  <a:rPr lang="en-US" sz="1200" dirty="0">
                    <a:effectLst/>
                    <a:latin typeface="Songti SC" panose="02010600040101010101" pitchFamily="2" charset="-122"/>
                    <a:ea typeface="Songti SC" panose="02010600040101010101" pitchFamily="2" charset="-122"/>
                  </a:rPr>
                  <a:t>are the respective synaptic weights of neuron </a:t>
                </a:r>
                <a:r>
                  <a:rPr lang="en-US" sz="1200" i="1" dirty="0">
                    <a:effectLst/>
                    <a:latin typeface="Songti SC" panose="02010600040101010101" pitchFamily="2" charset="-122"/>
                    <a:ea typeface="Songti SC" panose="02010600040101010101" pitchFamily="2" charset="-122"/>
                  </a:rPr>
                  <a:t>k</a:t>
                </a:r>
                <a:r>
                  <a:rPr lang="en-US" sz="1200" dirty="0">
                    <a:effectLst/>
                    <a:latin typeface="Songti SC" panose="02010600040101010101" pitchFamily="2" charset="-122"/>
                    <a:ea typeface="Songti SC" panose="02010600040101010101" pitchFamily="2" charset="-122"/>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err="1">
                    <a:effectLst/>
                    <a:latin typeface="Songti SC" panose="02010600040101010101" pitchFamily="2" charset="-122"/>
                    <a:ea typeface="Songti SC" panose="02010600040101010101" pitchFamily="2" charset="-122"/>
                  </a:rPr>
                  <a:t>u</a:t>
                </a:r>
                <a:r>
                  <a:rPr lang="en-US" sz="1200" i="1" baseline="-25000" dirty="0" err="1">
                    <a:effectLst/>
                    <a:latin typeface="Songti SC" panose="02010600040101010101" pitchFamily="2" charset="-122"/>
                    <a:ea typeface="Songti SC" panose="02010600040101010101" pitchFamily="2" charset="-122"/>
                  </a:rPr>
                  <a:t>k</a:t>
                </a:r>
                <a:r>
                  <a:rPr lang="en-US" sz="1200" i="1" dirty="0">
                    <a:effectLst/>
                    <a:latin typeface="Songti SC" panose="02010600040101010101" pitchFamily="2" charset="-122"/>
                    <a:ea typeface="Songti SC" panose="02010600040101010101" pitchFamily="2" charset="-122"/>
                  </a:rPr>
                  <a:t> </a:t>
                </a:r>
                <a:r>
                  <a:rPr lang="en-US" sz="1200" dirty="0">
                    <a:effectLst/>
                    <a:latin typeface="Songti SC" panose="02010600040101010101" pitchFamily="2" charset="-122"/>
                    <a:ea typeface="Songti SC" panose="02010600040101010101" pitchFamily="2" charset="-122"/>
                  </a:rPr>
                  <a:t>(not shown in Fig. 5) is the </a:t>
                </a:r>
                <a:r>
                  <a:rPr lang="en-US" sz="1200" i="1" dirty="0">
                    <a:effectLst/>
                    <a:latin typeface="Songti SC" panose="02010600040101010101" pitchFamily="2" charset="-122"/>
                    <a:ea typeface="Songti SC" panose="02010600040101010101" pitchFamily="2" charset="-122"/>
                  </a:rPr>
                  <a:t>linear combiner output </a:t>
                </a:r>
                <a:r>
                  <a:rPr lang="en-US" sz="1200" dirty="0">
                    <a:effectLst/>
                    <a:latin typeface="Songti SC" panose="02010600040101010101" pitchFamily="2" charset="-122"/>
                    <a:ea typeface="Songti SC" panose="02010600040101010101" pitchFamily="2" charset="-122"/>
                  </a:rPr>
                  <a:t>due to the input signals;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effectLst/>
                    <a:latin typeface="Songti SC" panose="02010600040101010101" pitchFamily="2" charset="-122"/>
                    <a:ea typeface="Songti SC" panose="02010600040101010101" pitchFamily="2" charset="-122"/>
                  </a:rPr>
                  <a:t>b</a:t>
                </a:r>
                <a:r>
                  <a:rPr lang="en-US" sz="1200" i="1" baseline="-25000" dirty="0">
                    <a:effectLst/>
                    <a:latin typeface="Songti SC" panose="02010600040101010101" pitchFamily="2" charset="-122"/>
                    <a:ea typeface="Songti SC" panose="02010600040101010101" pitchFamily="2" charset="-122"/>
                  </a:rPr>
                  <a:t>k</a:t>
                </a:r>
                <a:r>
                  <a:rPr lang="en-US" sz="1200" i="1" dirty="0">
                    <a:effectLst/>
                    <a:latin typeface="Songti SC" panose="02010600040101010101" pitchFamily="2" charset="-122"/>
                    <a:ea typeface="Songti SC" panose="02010600040101010101" pitchFamily="2" charset="-122"/>
                  </a:rPr>
                  <a:t> </a:t>
                </a:r>
                <a:r>
                  <a:rPr lang="en-US" sz="1200" dirty="0">
                    <a:effectLst/>
                    <a:latin typeface="Songti SC" panose="02010600040101010101" pitchFamily="2" charset="-122"/>
                    <a:ea typeface="Songti SC" panose="02010600040101010101" pitchFamily="2" charset="-122"/>
                  </a:rPr>
                  <a:t>is the bias; </a:t>
                </a:r>
                <a:r>
                  <a:rPr lang="en-US" sz="1200" i="0">
                    <a:latin typeface="Cambria Math" panose="02040503050406030204" pitchFamily="18" charset="0"/>
                    <a:ea typeface="Cambria Math" panose="02040503050406030204" pitchFamily="18" charset="0"/>
                  </a:rPr>
                  <a:t>𝜑</a:t>
                </a:r>
                <a:r>
                  <a:rPr lang="en-US" sz="1200" dirty="0">
                    <a:effectLst/>
                    <a:latin typeface="Songti SC" panose="02010600040101010101" pitchFamily="2" charset="-122"/>
                    <a:ea typeface="Songti SC" panose="02010600040101010101" pitchFamily="2" charset="-122"/>
                  </a:rPr>
                  <a:t>(·) is the </a:t>
                </a:r>
                <a:r>
                  <a:rPr lang="en-US" sz="1200" i="1" dirty="0">
                    <a:effectLst/>
                    <a:latin typeface="Songti SC" panose="02010600040101010101" pitchFamily="2" charset="-122"/>
                    <a:ea typeface="Songti SC" panose="02010600040101010101" pitchFamily="2" charset="-122"/>
                  </a:rPr>
                  <a:t>activation function</a:t>
                </a:r>
                <a:r>
                  <a:rPr lang="en-US" sz="1200" dirty="0">
                    <a:effectLst/>
                    <a:latin typeface="Songti SC" panose="02010600040101010101" pitchFamily="2" charset="-122"/>
                    <a:ea typeface="Songti SC" panose="02010600040101010101" pitchFamily="2" charset="-122"/>
                  </a:rPr>
                  <a:t>; and </a:t>
                </a:r>
                <a:r>
                  <a:rPr lang="en-US" sz="1200" i="1" dirty="0" err="1">
                    <a:effectLst/>
                    <a:latin typeface="Songti SC" panose="02010600040101010101" pitchFamily="2" charset="-122"/>
                    <a:ea typeface="Songti SC" panose="02010600040101010101" pitchFamily="2" charset="-122"/>
                  </a:rPr>
                  <a:t>y</a:t>
                </a:r>
                <a:r>
                  <a:rPr lang="en-US" sz="1200" i="1" baseline="-25000" dirty="0" err="1">
                    <a:effectLst/>
                    <a:latin typeface="Songti SC" panose="02010600040101010101" pitchFamily="2" charset="-122"/>
                    <a:ea typeface="Songti SC" panose="02010600040101010101" pitchFamily="2" charset="-122"/>
                  </a:rPr>
                  <a:t>k</a:t>
                </a:r>
                <a:r>
                  <a:rPr lang="en-US" sz="1200" i="1" dirty="0">
                    <a:effectLst/>
                    <a:latin typeface="Songti SC" panose="02010600040101010101" pitchFamily="2" charset="-122"/>
                    <a:ea typeface="Songti SC" panose="02010600040101010101" pitchFamily="2" charset="-122"/>
                  </a:rPr>
                  <a:t> </a:t>
                </a:r>
                <a:r>
                  <a:rPr lang="en-US" sz="1200" dirty="0">
                    <a:effectLst/>
                    <a:latin typeface="Songti SC" panose="02010600040101010101" pitchFamily="2" charset="-122"/>
                    <a:ea typeface="Songti SC" panose="02010600040101010101" pitchFamily="2" charset="-122"/>
                  </a:rPr>
                  <a:t>is the output signal of the neuron. </a:t>
                </a:r>
              </a:p>
              <a:p>
                <a:endParaRPr lang="en-NP" dirty="0"/>
              </a:p>
            </p:txBody>
          </p:sp>
        </mc:Fallback>
      </mc:AlternateContent>
      <p:sp>
        <p:nvSpPr>
          <p:cNvPr id="4" name="Slide Number Placeholder 3"/>
          <p:cNvSpPr>
            <a:spLocks noGrp="1"/>
          </p:cNvSpPr>
          <p:nvPr>
            <p:ph type="sldNum" sz="quarter" idx="5"/>
          </p:nvPr>
        </p:nvSpPr>
        <p:spPr/>
        <p:txBody>
          <a:bodyPr/>
          <a:lstStyle/>
          <a:p>
            <a:fld id="{4912A146-A49C-2648-A103-39377A9FDC53}" type="slidenum">
              <a:rPr lang="en-NP" smtClean="0"/>
              <a:t>14</a:t>
            </a:fld>
            <a:endParaRPr lang="en-NP"/>
          </a:p>
        </p:txBody>
      </p:sp>
    </p:spTree>
    <p:extLst>
      <p:ext uri="{BB962C8B-B14F-4D97-AF65-F5344CB8AC3E}">
        <p14:creationId xmlns:p14="http://schemas.microsoft.com/office/powerpoint/2010/main" val="3829793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000000"/>
                </a:solidFill>
                <a:effectLst/>
                <a:latin typeface="Times New Roman" panose="02020603050405020304" pitchFamily="18" charset="0"/>
                <a:cs typeface="Times New Roman" panose="02020603050405020304" pitchFamily="18" charset="0"/>
              </a:rPr>
              <a:t>Why Is Bias Important?</a:t>
            </a:r>
          </a:p>
          <a:p>
            <a:pPr algn="l">
              <a:buFont typeface="+mj-lt"/>
              <a:buAutoNum type="arabicPeriod"/>
            </a:pPr>
            <a:r>
              <a:rPr lang="en-US" b="1" i="0" u="none" strike="noStrike" dirty="0">
                <a:solidFill>
                  <a:srgbClr val="000000"/>
                </a:solidFill>
                <a:effectLst/>
                <a:latin typeface="Times New Roman" panose="02020603050405020304" pitchFamily="18" charset="0"/>
                <a:cs typeface="Times New Roman" panose="02020603050405020304" pitchFamily="18" charset="0"/>
              </a:rPr>
              <a:t>Adjusts the Threshold</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u="none" strike="noStrike" dirty="0">
                <a:solidFill>
                  <a:srgbClr val="000000"/>
                </a:solidFill>
                <a:effectLst/>
                <a:latin typeface="Times New Roman" panose="02020603050405020304" pitchFamily="18" charset="0"/>
                <a:cs typeface="Times New Roman" panose="02020603050405020304" pitchFamily="18" charset="0"/>
              </a:rPr>
              <a:t>Think of it as shifting the “cutoff point” where a neuron decides whether to fire (give an output) or stay silent.</a:t>
            </a:r>
          </a:p>
          <a:p>
            <a:pPr marL="742950" lvl="1" indent="-285750" algn="l">
              <a:buFont typeface="+mj-lt"/>
              <a:buAutoNum type="arabicPeriod"/>
            </a:pPr>
            <a:r>
              <a:rPr lang="en-US" b="0" i="0" u="none" strike="noStrike" dirty="0">
                <a:solidFill>
                  <a:srgbClr val="000000"/>
                </a:solidFill>
                <a:effectLst/>
                <a:latin typeface="Times New Roman" panose="02020603050405020304" pitchFamily="18" charset="0"/>
                <a:cs typeface="Times New Roman" panose="02020603050405020304" pitchFamily="18" charset="0"/>
              </a:rPr>
              <a:t>Without bias, the neuron might </a:t>
            </a:r>
            <a:r>
              <a:rPr lang="en-US" b="1" i="0" u="none" strike="noStrike" dirty="0">
                <a:solidFill>
                  <a:srgbClr val="000000"/>
                </a:solidFill>
                <a:effectLst/>
                <a:latin typeface="Times New Roman" panose="02020603050405020304" pitchFamily="18" charset="0"/>
                <a:cs typeface="Times New Roman" panose="02020603050405020304" pitchFamily="18" charset="0"/>
              </a:rPr>
              <a:t>only activate when the sum is exactly 0</a:t>
            </a:r>
            <a:r>
              <a:rPr lang="en-US" b="0" i="0" u="none" strike="noStrike" dirty="0">
                <a:solidFill>
                  <a:srgbClr val="000000"/>
                </a:solidFill>
                <a:effectLst/>
                <a:latin typeface="Times New Roman" panose="02020603050405020304" pitchFamily="18" charset="0"/>
                <a:cs typeface="Times New Roman" panose="02020603050405020304" pitchFamily="18" charset="0"/>
              </a:rPr>
              <a:t> — which is too limiting.</a:t>
            </a:r>
          </a:p>
          <a:p>
            <a:pPr algn="l">
              <a:buFont typeface="+mj-lt"/>
              <a:buAutoNum type="arabicPeriod"/>
            </a:pPr>
            <a:r>
              <a:rPr lang="en-US" b="1" i="0" u="none" strike="noStrike" dirty="0">
                <a:solidFill>
                  <a:srgbClr val="000000"/>
                </a:solidFill>
                <a:effectLst/>
                <a:latin typeface="Times New Roman" panose="02020603050405020304" pitchFamily="18" charset="0"/>
                <a:cs typeface="Times New Roman" panose="02020603050405020304" pitchFamily="18" charset="0"/>
              </a:rPr>
              <a:t>Makes Learning Easier</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u="none" strike="noStrike" dirty="0">
                <a:solidFill>
                  <a:srgbClr val="000000"/>
                </a:solidFill>
                <a:effectLst/>
                <a:latin typeface="Times New Roman" panose="02020603050405020304" pitchFamily="18" charset="0"/>
                <a:cs typeface="Times New Roman" panose="02020603050405020304" pitchFamily="18" charset="0"/>
              </a:rPr>
              <a:t>Bias allows the model to </a:t>
            </a:r>
            <a:r>
              <a:rPr lang="en-US" b="1" i="0" u="none" strike="noStrike" dirty="0">
                <a:solidFill>
                  <a:srgbClr val="000000"/>
                </a:solidFill>
                <a:effectLst/>
                <a:latin typeface="Times New Roman" panose="02020603050405020304" pitchFamily="18" charset="0"/>
                <a:cs typeface="Times New Roman" panose="02020603050405020304" pitchFamily="18" charset="0"/>
              </a:rPr>
              <a:t>fit the data better</a:t>
            </a:r>
            <a:r>
              <a:rPr lang="en-US" b="0" i="0" u="none" strike="noStrike" dirty="0">
                <a:solidFill>
                  <a:srgbClr val="000000"/>
                </a:solidFill>
                <a:effectLst/>
                <a:latin typeface="Times New Roman" panose="02020603050405020304" pitchFamily="18" charset="0"/>
                <a:cs typeface="Times New Roman" panose="02020603050405020304" pitchFamily="18" charset="0"/>
              </a:rPr>
              <a:t> during training.</a:t>
            </a:r>
          </a:p>
          <a:p>
            <a:pPr marL="742950" lvl="1" indent="-285750" algn="l">
              <a:buFont typeface="+mj-lt"/>
              <a:buAutoNum type="arabicPeriod"/>
            </a:pPr>
            <a:r>
              <a:rPr lang="en-US" b="0" i="0" u="none" strike="noStrike" dirty="0">
                <a:solidFill>
                  <a:srgbClr val="000000"/>
                </a:solidFill>
                <a:effectLst/>
                <a:latin typeface="Times New Roman" panose="02020603050405020304" pitchFamily="18" charset="0"/>
                <a:cs typeface="Times New Roman" panose="02020603050405020304" pitchFamily="18" charset="0"/>
              </a:rPr>
              <a:t>It’s like having an adjustable lever to fine-tune the neuron's behavior.</a:t>
            </a:r>
          </a:p>
          <a:p>
            <a:endParaRPr lang="en-NP" dirty="0"/>
          </a:p>
        </p:txBody>
      </p:sp>
      <p:sp>
        <p:nvSpPr>
          <p:cNvPr id="4" name="Slide Number Placeholder 3"/>
          <p:cNvSpPr>
            <a:spLocks noGrp="1"/>
          </p:cNvSpPr>
          <p:nvPr>
            <p:ph type="sldNum" sz="quarter" idx="5"/>
          </p:nvPr>
        </p:nvSpPr>
        <p:spPr/>
        <p:txBody>
          <a:bodyPr/>
          <a:lstStyle/>
          <a:p>
            <a:fld id="{4912A146-A49C-2648-A103-39377A9FDC53}" type="slidenum">
              <a:rPr lang="en-NP" smtClean="0"/>
              <a:t>15</a:t>
            </a:fld>
            <a:endParaRPr lang="en-NP"/>
          </a:p>
        </p:txBody>
      </p:sp>
    </p:spTree>
    <p:extLst>
      <p:ext uri="{BB962C8B-B14F-4D97-AF65-F5344CB8AC3E}">
        <p14:creationId xmlns:p14="http://schemas.microsoft.com/office/powerpoint/2010/main" val="3253772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ongti SC" panose="02010600040101010101" pitchFamily="2" charset="-122"/>
                <a:ea typeface="Songti SC" panose="02010600040101010101" pitchFamily="2" charset="-122"/>
              </a:rPr>
              <a:t>In neural computation, such a neuron is referred to as the </a:t>
            </a:r>
            <a:r>
              <a:rPr lang="en-US" sz="1800" i="1" dirty="0">
                <a:effectLst/>
                <a:latin typeface="Songti SC" panose="02010600040101010101" pitchFamily="2" charset="-122"/>
                <a:ea typeface="Songti SC" panose="02010600040101010101" pitchFamily="2" charset="-122"/>
              </a:rPr>
              <a:t>McCulloch–Pitts model</a:t>
            </a:r>
            <a:r>
              <a:rPr lang="en-US" sz="1800" dirty="0">
                <a:effectLst/>
                <a:latin typeface="Songti SC" panose="02010600040101010101" pitchFamily="2" charset="-122"/>
                <a:ea typeface="Songti SC" panose="02010600040101010101" pitchFamily="2" charset="-122"/>
              </a:rPr>
              <a:t>, in recognition of the pioneering work done by McCulloch and Pitts (1943). </a:t>
            </a:r>
            <a:endParaRPr lang="en-US" dirty="0">
              <a:latin typeface="Songti SC" panose="02010600040101010101" pitchFamily="2" charset="-122"/>
              <a:ea typeface="Songti SC" panose="02010600040101010101" pitchFamily="2" charset="-122"/>
            </a:endParaRPr>
          </a:p>
          <a:p>
            <a:endParaRPr lang="en-NP" dirty="0"/>
          </a:p>
        </p:txBody>
      </p:sp>
      <p:sp>
        <p:nvSpPr>
          <p:cNvPr id="4" name="Slide Number Placeholder 3"/>
          <p:cNvSpPr>
            <a:spLocks noGrp="1"/>
          </p:cNvSpPr>
          <p:nvPr>
            <p:ph type="sldNum" sz="quarter" idx="5"/>
          </p:nvPr>
        </p:nvSpPr>
        <p:spPr/>
        <p:txBody>
          <a:bodyPr/>
          <a:lstStyle/>
          <a:p>
            <a:fld id="{4912A146-A49C-2648-A103-39377A9FDC53}" type="slidenum">
              <a:rPr lang="en-NP" smtClean="0"/>
              <a:t>18</a:t>
            </a:fld>
            <a:endParaRPr lang="en-NP"/>
          </a:p>
        </p:txBody>
      </p:sp>
    </p:spTree>
    <p:extLst>
      <p:ext uri="{BB962C8B-B14F-4D97-AF65-F5344CB8AC3E}">
        <p14:creationId xmlns:p14="http://schemas.microsoft.com/office/powerpoint/2010/main" val="4211728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Show diagrams of these functions and discuss their use in deep learning.</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FC44D-7C43-D5F4-E48D-58BB6AE605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P"/>
          </a:p>
        </p:txBody>
      </p:sp>
      <p:sp>
        <p:nvSpPr>
          <p:cNvPr id="3" name="Subtitle 2">
            <a:extLst>
              <a:ext uri="{FF2B5EF4-FFF2-40B4-BE49-F238E27FC236}">
                <a16:creationId xmlns:a16="http://schemas.microsoft.com/office/drawing/2014/main" id="{68696C6D-3BB8-09BB-2AE5-5995EDAD5B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P"/>
          </a:p>
        </p:txBody>
      </p:sp>
      <p:sp>
        <p:nvSpPr>
          <p:cNvPr id="4" name="Date Placeholder 3">
            <a:extLst>
              <a:ext uri="{FF2B5EF4-FFF2-40B4-BE49-F238E27FC236}">
                <a16:creationId xmlns:a16="http://schemas.microsoft.com/office/drawing/2014/main" id="{07033DDD-31EB-B5AB-C9B1-3FBE6F14E2B5}"/>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6CE4F5FA-03D9-EE8E-B7FD-E09F423A1B4C}"/>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9D6A595E-A47C-64F4-D1AD-0BAC01E0C992}"/>
              </a:ext>
            </a:extLst>
          </p:cNvPr>
          <p:cNvSpPr>
            <a:spLocks noGrp="1"/>
          </p:cNvSpPr>
          <p:nvPr>
            <p:ph type="sldNum" sz="quarter" idx="12"/>
          </p:nvPr>
        </p:nvSpPr>
        <p:spPr/>
        <p:txBody>
          <a:bodyPr/>
          <a:lstStyle/>
          <a:p>
            <a:fld id="{01F3109D-D485-C449-906D-5F5D4F3CBBE8}" type="slidenum">
              <a:rPr lang="en-NP" smtClean="0"/>
              <a:t>‹#›</a:t>
            </a:fld>
            <a:endParaRPr lang="en-NP"/>
          </a:p>
        </p:txBody>
      </p:sp>
    </p:spTree>
    <p:extLst>
      <p:ext uri="{BB962C8B-B14F-4D97-AF65-F5344CB8AC3E}">
        <p14:creationId xmlns:p14="http://schemas.microsoft.com/office/powerpoint/2010/main" val="3212677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EC12-0DDC-1226-C2D9-C2AE2FEB01DB}"/>
              </a:ext>
            </a:extLst>
          </p:cNvPr>
          <p:cNvSpPr>
            <a:spLocks noGrp="1"/>
          </p:cNvSpPr>
          <p:nvPr>
            <p:ph type="title"/>
          </p:nvPr>
        </p:nvSpPr>
        <p:spPr/>
        <p:txBody>
          <a:bodyPr/>
          <a:lstStyle/>
          <a:p>
            <a:r>
              <a:rPr lang="en-US"/>
              <a:t>Click to edit Master title style</a:t>
            </a:r>
            <a:endParaRPr lang="en-NP"/>
          </a:p>
        </p:txBody>
      </p:sp>
      <p:sp>
        <p:nvSpPr>
          <p:cNvPr id="3" name="Vertical Text Placeholder 2">
            <a:extLst>
              <a:ext uri="{FF2B5EF4-FFF2-40B4-BE49-F238E27FC236}">
                <a16:creationId xmlns:a16="http://schemas.microsoft.com/office/drawing/2014/main" id="{F472B4E0-4C10-A5BA-9BF4-B5080B1869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Date Placeholder 3">
            <a:extLst>
              <a:ext uri="{FF2B5EF4-FFF2-40B4-BE49-F238E27FC236}">
                <a16:creationId xmlns:a16="http://schemas.microsoft.com/office/drawing/2014/main" id="{3E062084-4F2D-214E-E5CD-A2D95C76F668}"/>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8EB943F6-E902-90EF-E6D7-965CC93CC121}"/>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26BED1B2-F77C-9D15-9DD2-593A8E107554}"/>
              </a:ext>
            </a:extLst>
          </p:cNvPr>
          <p:cNvSpPr>
            <a:spLocks noGrp="1"/>
          </p:cNvSpPr>
          <p:nvPr>
            <p:ph type="sldNum" sz="quarter" idx="12"/>
          </p:nvPr>
        </p:nvSpPr>
        <p:spPr/>
        <p:txBody>
          <a:bodyPr/>
          <a:lstStyle/>
          <a:p>
            <a:fld id="{01F3109D-D485-C449-906D-5F5D4F3CBBE8}" type="slidenum">
              <a:rPr lang="en-NP" smtClean="0"/>
              <a:t>‹#›</a:t>
            </a:fld>
            <a:endParaRPr lang="en-NP"/>
          </a:p>
        </p:txBody>
      </p:sp>
    </p:spTree>
    <p:extLst>
      <p:ext uri="{BB962C8B-B14F-4D97-AF65-F5344CB8AC3E}">
        <p14:creationId xmlns:p14="http://schemas.microsoft.com/office/powerpoint/2010/main" val="1943242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005221-C71D-9164-3412-0311797991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P"/>
          </a:p>
        </p:txBody>
      </p:sp>
      <p:sp>
        <p:nvSpPr>
          <p:cNvPr id="3" name="Vertical Text Placeholder 2">
            <a:extLst>
              <a:ext uri="{FF2B5EF4-FFF2-40B4-BE49-F238E27FC236}">
                <a16:creationId xmlns:a16="http://schemas.microsoft.com/office/drawing/2014/main" id="{BE495741-CFCC-581B-B480-EFE00429BC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Date Placeholder 3">
            <a:extLst>
              <a:ext uri="{FF2B5EF4-FFF2-40B4-BE49-F238E27FC236}">
                <a16:creationId xmlns:a16="http://schemas.microsoft.com/office/drawing/2014/main" id="{677D5D19-8FCC-55DC-25C1-EF3C61A81C64}"/>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7770A978-25F7-E537-0919-318994C6C34B}"/>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6F2026E7-574D-BF43-73AD-B38A7DCF2FF7}"/>
              </a:ext>
            </a:extLst>
          </p:cNvPr>
          <p:cNvSpPr>
            <a:spLocks noGrp="1"/>
          </p:cNvSpPr>
          <p:nvPr>
            <p:ph type="sldNum" sz="quarter" idx="12"/>
          </p:nvPr>
        </p:nvSpPr>
        <p:spPr/>
        <p:txBody>
          <a:bodyPr/>
          <a:lstStyle/>
          <a:p>
            <a:fld id="{01F3109D-D485-C449-906D-5F5D4F3CBBE8}" type="slidenum">
              <a:rPr lang="en-NP" smtClean="0"/>
              <a:t>‹#›</a:t>
            </a:fld>
            <a:endParaRPr lang="en-NP"/>
          </a:p>
        </p:txBody>
      </p:sp>
    </p:spTree>
    <p:extLst>
      <p:ext uri="{BB962C8B-B14F-4D97-AF65-F5344CB8AC3E}">
        <p14:creationId xmlns:p14="http://schemas.microsoft.com/office/powerpoint/2010/main" val="3000278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349F0-286E-812B-E8CE-7B2ECB4E488E}"/>
              </a:ext>
            </a:extLst>
          </p:cNvPr>
          <p:cNvSpPr>
            <a:spLocks noGrp="1"/>
          </p:cNvSpPr>
          <p:nvPr>
            <p:ph type="title"/>
          </p:nvPr>
        </p:nvSpPr>
        <p:spPr/>
        <p:txBody>
          <a:bodyPr/>
          <a:lstStyle/>
          <a:p>
            <a:r>
              <a:rPr lang="en-US"/>
              <a:t>Click to edit Master title style</a:t>
            </a:r>
            <a:endParaRPr lang="en-NP"/>
          </a:p>
        </p:txBody>
      </p:sp>
      <p:sp>
        <p:nvSpPr>
          <p:cNvPr id="3" name="Content Placeholder 2">
            <a:extLst>
              <a:ext uri="{FF2B5EF4-FFF2-40B4-BE49-F238E27FC236}">
                <a16:creationId xmlns:a16="http://schemas.microsoft.com/office/drawing/2014/main" id="{EA59F110-6B4A-1F29-D17B-2E7B55AA38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Date Placeholder 3">
            <a:extLst>
              <a:ext uri="{FF2B5EF4-FFF2-40B4-BE49-F238E27FC236}">
                <a16:creationId xmlns:a16="http://schemas.microsoft.com/office/drawing/2014/main" id="{E143AE42-5EE5-9907-685A-702BB1325C35}"/>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CF805D60-1DB5-6EEA-AF84-A618E2EA06E9}"/>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986E7BDA-2748-7467-1E3F-93C0433FFD06}"/>
              </a:ext>
            </a:extLst>
          </p:cNvPr>
          <p:cNvSpPr>
            <a:spLocks noGrp="1"/>
          </p:cNvSpPr>
          <p:nvPr>
            <p:ph type="sldNum" sz="quarter" idx="12"/>
          </p:nvPr>
        </p:nvSpPr>
        <p:spPr/>
        <p:txBody>
          <a:bodyPr/>
          <a:lstStyle/>
          <a:p>
            <a:fld id="{01F3109D-D485-C449-906D-5F5D4F3CBBE8}" type="slidenum">
              <a:rPr lang="en-NP" smtClean="0"/>
              <a:t>‹#›</a:t>
            </a:fld>
            <a:endParaRPr lang="en-NP"/>
          </a:p>
        </p:txBody>
      </p:sp>
    </p:spTree>
    <p:extLst>
      <p:ext uri="{BB962C8B-B14F-4D97-AF65-F5344CB8AC3E}">
        <p14:creationId xmlns:p14="http://schemas.microsoft.com/office/powerpoint/2010/main" val="3570306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24222-432E-83C2-9833-B6F8DDD817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P"/>
          </a:p>
        </p:txBody>
      </p:sp>
      <p:sp>
        <p:nvSpPr>
          <p:cNvPr id="3" name="Text Placeholder 2">
            <a:extLst>
              <a:ext uri="{FF2B5EF4-FFF2-40B4-BE49-F238E27FC236}">
                <a16:creationId xmlns:a16="http://schemas.microsoft.com/office/drawing/2014/main" id="{8AD308D3-A1B7-2284-267F-A6D5A86375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68F216-2F3A-95E5-868E-2925E23E4243}"/>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08906D3A-2960-E48A-67E3-8029523E6747}"/>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C91AB15B-115C-C8C9-48CC-975AF0702082}"/>
              </a:ext>
            </a:extLst>
          </p:cNvPr>
          <p:cNvSpPr>
            <a:spLocks noGrp="1"/>
          </p:cNvSpPr>
          <p:nvPr>
            <p:ph type="sldNum" sz="quarter" idx="12"/>
          </p:nvPr>
        </p:nvSpPr>
        <p:spPr/>
        <p:txBody>
          <a:bodyPr/>
          <a:lstStyle/>
          <a:p>
            <a:fld id="{01F3109D-D485-C449-906D-5F5D4F3CBBE8}" type="slidenum">
              <a:rPr lang="en-NP" smtClean="0"/>
              <a:t>‹#›</a:t>
            </a:fld>
            <a:endParaRPr lang="en-NP"/>
          </a:p>
        </p:txBody>
      </p:sp>
    </p:spTree>
    <p:extLst>
      <p:ext uri="{BB962C8B-B14F-4D97-AF65-F5344CB8AC3E}">
        <p14:creationId xmlns:p14="http://schemas.microsoft.com/office/powerpoint/2010/main" val="1169846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83ABF-2EE7-194C-C857-3306C318908D}"/>
              </a:ext>
            </a:extLst>
          </p:cNvPr>
          <p:cNvSpPr>
            <a:spLocks noGrp="1"/>
          </p:cNvSpPr>
          <p:nvPr>
            <p:ph type="title"/>
          </p:nvPr>
        </p:nvSpPr>
        <p:spPr/>
        <p:txBody>
          <a:bodyPr/>
          <a:lstStyle/>
          <a:p>
            <a:r>
              <a:rPr lang="en-US"/>
              <a:t>Click to edit Master title style</a:t>
            </a:r>
            <a:endParaRPr lang="en-NP"/>
          </a:p>
        </p:txBody>
      </p:sp>
      <p:sp>
        <p:nvSpPr>
          <p:cNvPr id="3" name="Content Placeholder 2">
            <a:extLst>
              <a:ext uri="{FF2B5EF4-FFF2-40B4-BE49-F238E27FC236}">
                <a16:creationId xmlns:a16="http://schemas.microsoft.com/office/drawing/2014/main" id="{2AFA91DB-458D-8740-0DC8-EDE23CC59D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Content Placeholder 3">
            <a:extLst>
              <a:ext uri="{FF2B5EF4-FFF2-40B4-BE49-F238E27FC236}">
                <a16:creationId xmlns:a16="http://schemas.microsoft.com/office/drawing/2014/main" id="{B5AF9629-B13C-ED02-8E9E-72D7E00930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5" name="Date Placeholder 4">
            <a:extLst>
              <a:ext uri="{FF2B5EF4-FFF2-40B4-BE49-F238E27FC236}">
                <a16:creationId xmlns:a16="http://schemas.microsoft.com/office/drawing/2014/main" id="{B5527525-EEDD-50F7-237C-B54A19794BFD}"/>
              </a:ext>
            </a:extLst>
          </p:cNvPr>
          <p:cNvSpPr>
            <a:spLocks noGrp="1"/>
          </p:cNvSpPr>
          <p:nvPr>
            <p:ph type="dt" sz="half" idx="10"/>
          </p:nvPr>
        </p:nvSpPr>
        <p:spPr/>
        <p:txBody>
          <a:bodyPr/>
          <a:lstStyle/>
          <a:p>
            <a:r>
              <a:rPr lang="en-US"/>
              <a:t>11/06/2025</a:t>
            </a:r>
            <a:endParaRPr lang="en-NP"/>
          </a:p>
        </p:txBody>
      </p:sp>
      <p:sp>
        <p:nvSpPr>
          <p:cNvPr id="6" name="Footer Placeholder 5">
            <a:extLst>
              <a:ext uri="{FF2B5EF4-FFF2-40B4-BE49-F238E27FC236}">
                <a16:creationId xmlns:a16="http://schemas.microsoft.com/office/drawing/2014/main" id="{4EF7B91D-B382-AA19-4660-655409BEFBFF}"/>
              </a:ext>
            </a:extLst>
          </p:cNvPr>
          <p:cNvSpPr>
            <a:spLocks noGrp="1"/>
          </p:cNvSpPr>
          <p:nvPr>
            <p:ph type="ftr" sz="quarter" idx="11"/>
          </p:nvPr>
        </p:nvSpPr>
        <p:spPr/>
        <p:txBody>
          <a:bodyPr/>
          <a:lstStyle/>
          <a:p>
            <a:r>
              <a:rPr lang="en-US"/>
              <a:t>@Kiran Bagale</a:t>
            </a:r>
            <a:endParaRPr lang="en-NP"/>
          </a:p>
        </p:txBody>
      </p:sp>
      <p:sp>
        <p:nvSpPr>
          <p:cNvPr id="7" name="Slide Number Placeholder 6">
            <a:extLst>
              <a:ext uri="{FF2B5EF4-FFF2-40B4-BE49-F238E27FC236}">
                <a16:creationId xmlns:a16="http://schemas.microsoft.com/office/drawing/2014/main" id="{45BD8DF8-D646-72BC-14C4-0A6A841BB4BD}"/>
              </a:ext>
            </a:extLst>
          </p:cNvPr>
          <p:cNvSpPr>
            <a:spLocks noGrp="1"/>
          </p:cNvSpPr>
          <p:nvPr>
            <p:ph type="sldNum" sz="quarter" idx="12"/>
          </p:nvPr>
        </p:nvSpPr>
        <p:spPr/>
        <p:txBody>
          <a:bodyPr/>
          <a:lstStyle/>
          <a:p>
            <a:fld id="{01F3109D-D485-C449-906D-5F5D4F3CBBE8}" type="slidenum">
              <a:rPr lang="en-NP" smtClean="0"/>
              <a:t>‹#›</a:t>
            </a:fld>
            <a:endParaRPr lang="en-NP"/>
          </a:p>
        </p:txBody>
      </p:sp>
    </p:spTree>
    <p:extLst>
      <p:ext uri="{BB962C8B-B14F-4D97-AF65-F5344CB8AC3E}">
        <p14:creationId xmlns:p14="http://schemas.microsoft.com/office/powerpoint/2010/main" val="2230328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54E78-5BD6-E853-29FB-53D2DB71894D}"/>
              </a:ext>
            </a:extLst>
          </p:cNvPr>
          <p:cNvSpPr>
            <a:spLocks noGrp="1"/>
          </p:cNvSpPr>
          <p:nvPr>
            <p:ph type="title"/>
          </p:nvPr>
        </p:nvSpPr>
        <p:spPr>
          <a:xfrm>
            <a:off x="839788" y="365125"/>
            <a:ext cx="10515600" cy="1325563"/>
          </a:xfrm>
        </p:spPr>
        <p:txBody>
          <a:bodyPr/>
          <a:lstStyle/>
          <a:p>
            <a:r>
              <a:rPr lang="en-US"/>
              <a:t>Click to edit Master title style</a:t>
            </a:r>
            <a:endParaRPr lang="en-NP"/>
          </a:p>
        </p:txBody>
      </p:sp>
      <p:sp>
        <p:nvSpPr>
          <p:cNvPr id="3" name="Text Placeholder 2">
            <a:extLst>
              <a:ext uri="{FF2B5EF4-FFF2-40B4-BE49-F238E27FC236}">
                <a16:creationId xmlns:a16="http://schemas.microsoft.com/office/drawing/2014/main" id="{A547028E-DE4C-6FBC-E48B-9BD900515A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43F538-3AAD-72C9-07A0-0347228904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5" name="Text Placeholder 4">
            <a:extLst>
              <a:ext uri="{FF2B5EF4-FFF2-40B4-BE49-F238E27FC236}">
                <a16:creationId xmlns:a16="http://schemas.microsoft.com/office/drawing/2014/main" id="{AEEB5906-9A74-B447-9B15-05D45530CE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69B095-140C-7D26-1AAE-55B248E01E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7" name="Date Placeholder 6">
            <a:extLst>
              <a:ext uri="{FF2B5EF4-FFF2-40B4-BE49-F238E27FC236}">
                <a16:creationId xmlns:a16="http://schemas.microsoft.com/office/drawing/2014/main" id="{43AA250C-8F21-A230-D43B-381ADAD3C8A8}"/>
              </a:ext>
            </a:extLst>
          </p:cNvPr>
          <p:cNvSpPr>
            <a:spLocks noGrp="1"/>
          </p:cNvSpPr>
          <p:nvPr>
            <p:ph type="dt" sz="half" idx="10"/>
          </p:nvPr>
        </p:nvSpPr>
        <p:spPr/>
        <p:txBody>
          <a:bodyPr/>
          <a:lstStyle/>
          <a:p>
            <a:r>
              <a:rPr lang="en-US"/>
              <a:t>11/06/2025</a:t>
            </a:r>
            <a:endParaRPr lang="en-NP"/>
          </a:p>
        </p:txBody>
      </p:sp>
      <p:sp>
        <p:nvSpPr>
          <p:cNvPr id="8" name="Footer Placeholder 7">
            <a:extLst>
              <a:ext uri="{FF2B5EF4-FFF2-40B4-BE49-F238E27FC236}">
                <a16:creationId xmlns:a16="http://schemas.microsoft.com/office/drawing/2014/main" id="{7A91A7F8-FAB1-2B95-5E5E-03368A7FB889}"/>
              </a:ext>
            </a:extLst>
          </p:cNvPr>
          <p:cNvSpPr>
            <a:spLocks noGrp="1"/>
          </p:cNvSpPr>
          <p:nvPr>
            <p:ph type="ftr" sz="quarter" idx="11"/>
          </p:nvPr>
        </p:nvSpPr>
        <p:spPr/>
        <p:txBody>
          <a:bodyPr/>
          <a:lstStyle/>
          <a:p>
            <a:r>
              <a:rPr lang="en-US"/>
              <a:t>@Kiran Bagale</a:t>
            </a:r>
            <a:endParaRPr lang="en-NP"/>
          </a:p>
        </p:txBody>
      </p:sp>
      <p:sp>
        <p:nvSpPr>
          <p:cNvPr id="9" name="Slide Number Placeholder 8">
            <a:extLst>
              <a:ext uri="{FF2B5EF4-FFF2-40B4-BE49-F238E27FC236}">
                <a16:creationId xmlns:a16="http://schemas.microsoft.com/office/drawing/2014/main" id="{0F57BB3F-7BBF-2A60-57A4-1D01C07F5950}"/>
              </a:ext>
            </a:extLst>
          </p:cNvPr>
          <p:cNvSpPr>
            <a:spLocks noGrp="1"/>
          </p:cNvSpPr>
          <p:nvPr>
            <p:ph type="sldNum" sz="quarter" idx="12"/>
          </p:nvPr>
        </p:nvSpPr>
        <p:spPr/>
        <p:txBody>
          <a:bodyPr/>
          <a:lstStyle/>
          <a:p>
            <a:fld id="{01F3109D-D485-C449-906D-5F5D4F3CBBE8}" type="slidenum">
              <a:rPr lang="en-NP" smtClean="0"/>
              <a:t>‹#›</a:t>
            </a:fld>
            <a:endParaRPr lang="en-NP"/>
          </a:p>
        </p:txBody>
      </p:sp>
    </p:spTree>
    <p:extLst>
      <p:ext uri="{BB962C8B-B14F-4D97-AF65-F5344CB8AC3E}">
        <p14:creationId xmlns:p14="http://schemas.microsoft.com/office/powerpoint/2010/main" val="940237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A3-BE8B-7500-D130-574485F4D3C9}"/>
              </a:ext>
            </a:extLst>
          </p:cNvPr>
          <p:cNvSpPr>
            <a:spLocks noGrp="1"/>
          </p:cNvSpPr>
          <p:nvPr>
            <p:ph type="title"/>
          </p:nvPr>
        </p:nvSpPr>
        <p:spPr/>
        <p:txBody>
          <a:bodyPr/>
          <a:lstStyle/>
          <a:p>
            <a:r>
              <a:rPr lang="en-US"/>
              <a:t>Click to edit Master title style</a:t>
            </a:r>
            <a:endParaRPr lang="en-NP"/>
          </a:p>
        </p:txBody>
      </p:sp>
      <p:sp>
        <p:nvSpPr>
          <p:cNvPr id="3" name="Date Placeholder 2">
            <a:extLst>
              <a:ext uri="{FF2B5EF4-FFF2-40B4-BE49-F238E27FC236}">
                <a16:creationId xmlns:a16="http://schemas.microsoft.com/office/drawing/2014/main" id="{4858DE66-6E30-50F5-113C-FEA6BC2BDE03}"/>
              </a:ext>
            </a:extLst>
          </p:cNvPr>
          <p:cNvSpPr>
            <a:spLocks noGrp="1"/>
          </p:cNvSpPr>
          <p:nvPr>
            <p:ph type="dt" sz="half" idx="10"/>
          </p:nvPr>
        </p:nvSpPr>
        <p:spPr/>
        <p:txBody>
          <a:bodyPr/>
          <a:lstStyle/>
          <a:p>
            <a:r>
              <a:rPr lang="en-US"/>
              <a:t>11/06/2025</a:t>
            </a:r>
            <a:endParaRPr lang="en-NP"/>
          </a:p>
        </p:txBody>
      </p:sp>
      <p:sp>
        <p:nvSpPr>
          <p:cNvPr id="4" name="Footer Placeholder 3">
            <a:extLst>
              <a:ext uri="{FF2B5EF4-FFF2-40B4-BE49-F238E27FC236}">
                <a16:creationId xmlns:a16="http://schemas.microsoft.com/office/drawing/2014/main" id="{C31EA593-8134-3DC2-5C0F-7889E39A5290}"/>
              </a:ext>
            </a:extLst>
          </p:cNvPr>
          <p:cNvSpPr>
            <a:spLocks noGrp="1"/>
          </p:cNvSpPr>
          <p:nvPr>
            <p:ph type="ftr" sz="quarter" idx="11"/>
          </p:nvPr>
        </p:nvSpPr>
        <p:spPr/>
        <p:txBody>
          <a:bodyPr/>
          <a:lstStyle/>
          <a:p>
            <a:r>
              <a:rPr lang="en-US"/>
              <a:t>@Kiran Bagale</a:t>
            </a:r>
            <a:endParaRPr lang="en-NP"/>
          </a:p>
        </p:txBody>
      </p:sp>
      <p:sp>
        <p:nvSpPr>
          <p:cNvPr id="5" name="Slide Number Placeholder 4">
            <a:extLst>
              <a:ext uri="{FF2B5EF4-FFF2-40B4-BE49-F238E27FC236}">
                <a16:creationId xmlns:a16="http://schemas.microsoft.com/office/drawing/2014/main" id="{E8DEE432-8FE6-F305-373A-668F67B230ED}"/>
              </a:ext>
            </a:extLst>
          </p:cNvPr>
          <p:cNvSpPr>
            <a:spLocks noGrp="1"/>
          </p:cNvSpPr>
          <p:nvPr>
            <p:ph type="sldNum" sz="quarter" idx="12"/>
          </p:nvPr>
        </p:nvSpPr>
        <p:spPr/>
        <p:txBody>
          <a:bodyPr/>
          <a:lstStyle/>
          <a:p>
            <a:fld id="{01F3109D-D485-C449-906D-5F5D4F3CBBE8}" type="slidenum">
              <a:rPr lang="en-NP" smtClean="0"/>
              <a:t>‹#›</a:t>
            </a:fld>
            <a:endParaRPr lang="en-NP"/>
          </a:p>
        </p:txBody>
      </p:sp>
    </p:spTree>
    <p:extLst>
      <p:ext uri="{BB962C8B-B14F-4D97-AF65-F5344CB8AC3E}">
        <p14:creationId xmlns:p14="http://schemas.microsoft.com/office/powerpoint/2010/main" val="3355430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AB726A-5646-40A7-506F-BACEC5F45825}"/>
              </a:ext>
            </a:extLst>
          </p:cNvPr>
          <p:cNvSpPr>
            <a:spLocks noGrp="1"/>
          </p:cNvSpPr>
          <p:nvPr>
            <p:ph type="dt" sz="half" idx="10"/>
          </p:nvPr>
        </p:nvSpPr>
        <p:spPr/>
        <p:txBody>
          <a:bodyPr/>
          <a:lstStyle/>
          <a:p>
            <a:r>
              <a:rPr lang="en-US"/>
              <a:t>11/06/2025</a:t>
            </a:r>
            <a:endParaRPr lang="en-NP"/>
          </a:p>
        </p:txBody>
      </p:sp>
      <p:sp>
        <p:nvSpPr>
          <p:cNvPr id="3" name="Footer Placeholder 2">
            <a:extLst>
              <a:ext uri="{FF2B5EF4-FFF2-40B4-BE49-F238E27FC236}">
                <a16:creationId xmlns:a16="http://schemas.microsoft.com/office/drawing/2014/main" id="{9E58F1C0-FBC3-3506-A98D-122DFA6ABE37}"/>
              </a:ext>
            </a:extLst>
          </p:cNvPr>
          <p:cNvSpPr>
            <a:spLocks noGrp="1"/>
          </p:cNvSpPr>
          <p:nvPr>
            <p:ph type="ftr" sz="quarter" idx="11"/>
          </p:nvPr>
        </p:nvSpPr>
        <p:spPr/>
        <p:txBody>
          <a:bodyPr/>
          <a:lstStyle/>
          <a:p>
            <a:r>
              <a:rPr lang="en-US"/>
              <a:t>@Kiran Bagale</a:t>
            </a:r>
            <a:endParaRPr lang="en-NP"/>
          </a:p>
        </p:txBody>
      </p:sp>
      <p:sp>
        <p:nvSpPr>
          <p:cNvPr id="4" name="Slide Number Placeholder 3">
            <a:extLst>
              <a:ext uri="{FF2B5EF4-FFF2-40B4-BE49-F238E27FC236}">
                <a16:creationId xmlns:a16="http://schemas.microsoft.com/office/drawing/2014/main" id="{BAD0E45A-7D69-D6A9-125E-58952675A3C0}"/>
              </a:ext>
            </a:extLst>
          </p:cNvPr>
          <p:cNvSpPr>
            <a:spLocks noGrp="1"/>
          </p:cNvSpPr>
          <p:nvPr>
            <p:ph type="sldNum" sz="quarter" idx="12"/>
          </p:nvPr>
        </p:nvSpPr>
        <p:spPr/>
        <p:txBody>
          <a:bodyPr/>
          <a:lstStyle/>
          <a:p>
            <a:fld id="{01F3109D-D485-C449-906D-5F5D4F3CBBE8}" type="slidenum">
              <a:rPr lang="en-NP" smtClean="0"/>
              <a:t>‹#›</a:t>
            </a:fld>
            <a:endParaRPr lang="en-NP"/>
          </a:p>
        </p:txBody>
      </p:sp>
    </p:spTree>
    <p:extLst>
      <p:ext uri="{BB962C8B-B14F-4D97-AF65-F5344CB8AC3E}">
        <p14:creationId xmlns:p14="http://schemas.microsoft.com/office/powerpoint/2010/main" val="2435891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B45C2-CE32-9C20-4C5E-9107EA0FA1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P"/>
          </a:p>
        </p:txBody>
      </p:sp>
      <p:sp>
        <p:nvSpPr>
          <p:cNvPr id="3" name="Content Placeholder 2">
            <a:extLst>
              <a:ext uri="{FF2B5EF4-FFF2-40B4-BE49-F238E27FC236}">
                <a16:creationId xmlns:a16="http://schemas.microsoft.com/office/drawing/2014/main" id="{E611ABDB-9572-3F51-2DC1-44AF9EA88C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Text Placeholder 3">
            <a:extLst>
              <a:ext uri="{FF2B5EF4-FFF2-40B4-BE49-F238E27FC236}">
                <a16:creationId xmlns:a16="http://schemas.microsoft.com/office/drawing/2014/main" id="{EA7C919B-812F-00FD-BBE4-9D95C01343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BAD065-B41C-70E6-8789-FC00758BECB1}"/>
              </a:ext>
            </a:extLst>
          </p:cNvPr>
          <p:cNvSpPr>
            <a:spLocks noGrp="1"/>
          </p:cNvSpPr>
          <p:nvPr>
            <p:ph type="dt" sz="half" idx="10"/>
          </p:nvPr>
        </p:nvSpPr>
        <p:spPr/>
        <p:txBody>
          <a:bodyPr/>
          <a:lstStyle/>
          <a:p>
            <a:r>
              <a:rPr lang="en-US"/>
              <a:t>11/06/2025</a:t>
            </a:r>
            <a:endParaRPr lang="en-NP"/>
          </a:p>
        </p:txBody>
      </p:sp>
      <p:sp>
        <p:nvSpPr>
          <p:cNvPr id="6" name="Footer Placeholder 5">
            <a:extLst>
              <a:ext uri="{FF2B5EF4-FFF2-40B4-BE49-F238E27FC236}">
                <a16:creationId xmlns:a16="http://schemas.microsoft.com/office/drawing/2014/main" id="{D719469C-3BF6-A83C-8623-D710EA0649BD}"/>
              </a:ext>
            </a:extLst>
          </p:cNvPr>
          <p:cNvSpPr>
            <a:spLocks noGrp="1"/>
          </p:cNvSpPr>
          <p:nvPr>
            <p:ph type="ftr" sz="quarter" idx="11"/>
          </p:nvPr>
        </p:nvSpPr>
        <p:spPr/>
        <p:txBody>
          <a:bodyPr/>
          <a:lstStyle/>
          <a:p>
            <a:r>
              <a:rPr lang="en-US"/>
              <a:t>@Kiran Bagale</a:t>
            </a:r>
            <a:endParaRPr lang="en-NP"/>
          </a:p>
        </p:txBody>
      </p:sp>
      <p:sp>
        <p:nvSpPr>
          <p:cNvPr id="7" name="Slide Number Placeholder 6">
            <a:extLst>
              <a:ext uri="{FF2B5EF4-FFF2-40B4-BE49-F238E27FC236}">
                <a16:creationId xmlns:a16="http://schemas.microsoft.com/office/drawing/2014/main" id="{D18489AB-0C1F-731E-1EC7-808B080C4230}"/>
              </a:ext>
            </a:extLst>
          </p:cNvPr>
          <p:cNvSpPr>
            <a:spLocks noGrp="1"/>
          </p:cNvSpPr>
          <p:nvPr>
            <p:ph type="sldNum" sz="quarter" idx="12"/>
          </p:nvPr>
        </p:nvSpPr>
        <p:spPr/>
        <p:txBody>
          <a:bodyPr/>
          <a:lstStyle/>
          <a:p>
            <a:fld id="{01F3109D-D485-C449-906D-5F5D4F3CBBE8}" type="slidenum">
              <a:rPr lang="en-NP" smtClean="0"/>
              <a:t>‹#›</a:t>
            </a:fld>
            <a:endParaRPr lang="en-NP"/>
          </a:p>
        </p:txBody>
      </p:sp>
    </p:spTree>
    <p:extLst>
      <p:ext uri="{BB962C8B-B14F-4D97-AF65-F5344CB8AC3E}">
        <p14:creationId xmlns:p14="http://schemas.microsoft.com/office/powerpoint/2010/main" val="208786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B4FA-FCD2-2A9D-E55E-86294E2159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P"/>
          </a:p>
        </p:txBody>
      </p:sp>
      <p:sp>
        <p:nvSpPr>
          <p:cNvPr id="3" name="Picture Placeholder 2">
            <a:extLst>
              <a:ext uri="{FF2B5EF4-FFF2-40B4-BE49-F238E27FC236}">
                <a16:creationId xmlns:a16="http://schemas.microsoft.com/office/drawing/2014/main" id="{2CFE2816-7CA8-AD36-FCF7-B25B756CBE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P"/>
          </a:p>
        </p:txBody>
      </p:sp>
      <p:sp>
        <p:nvSpPr>
          <p:cNvPr id="4" name="Text Placeholder 3">
            <a:extLst>
              <a:ext uri="{FF2B5EF4-FFF2-40B4-BE49-F238E27FC236}">
                <a16:creationId xmlns:a16="http://schemas.microsoft.com/office/drawing/2014/main" id="{3D935973-EDEA-3026-5500-07955F7BF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9B260B-F35A-0C08-7DB0-AB4597C344D7}"/>
              </a:ext>
            </a:extLst>
          </p:cNvPr>
          <p:cNvSpPr>
            <a:spLocks noGrp="1"/>
          </p:cNvSpPr>
          <p:nvPr>
            <p:ph type="dt" sz="half" idx="10"/>
          </p:nvPr>
        </p:nvSpPr>
        <p:spPr/>
        <p:txBody>
          <a:bodyPr/>
          <a:lstStyle/>
          <a:p>
            <a:r>
              <a:rPr lang="en-US"/>
              <a:t>11/06/2025</a:t>
            </a:r>
            <a:endParaRPr lang="en-NP"/>
          </a:p>
        </p:txBody>
      </p:sp>
      <p:sp>
        <p:nvSpPr>
          <p:cNvPr id="6" name="Footer Placeholder 5">
            <a:extLst>
              <a:ext uri="{FF2B5EF4-FFF2-40B4-BE49-F238E27FC236}">
                <a16:creationId xmlns:a16="http://schemas.microsoft.com/office/drawing/2014/main" id="{8630BD24-9ABA-668C-7BBD-02DDDD5A4893}"/>
              </a:ext>
            </a:extLst>
          </p:cNvPr>
          <p:cNvSpPr>
            <a:spLocks noGrp="1"/>
          </p:cNvSpPr>
          <p:nvPr>
            <p:ph type="ftr" sz="quarter" idx="11"/>
          </p:nvPr>
        </p:nvSpPr>
        <p:spPr/>
        <p:txBody>
          <a:bodyPr/>
          <a:lstStyle/>
          <a:p>
            <a:r>
              <a:rPr lang="en-US"/>
              <a:t>@Kiran Bagale</a:t>
            </a:r>
            <a:endParaRPr lang="en-NP"/>
          </a:p>
        </p:txBody>
      </p:sp>
      <p:sp>
        <p:nvSpPr>
          <p:cNvPr id="7" name="Slide Number Placeholder 6">
            <a:extLst>
              <a:ext uri="{FF2B5EF4-FFF2-40B4-BE49-F238E27FC236}">
                <a16:creationId xmlns:a16="http://schemas.microsoft.com/office/drawing/2014/main" id="{FE645779-CAD4-17D1-458F-79DC5C16B964}"/>
              </a:ext>
            </a:extLst>
          </p:cNvPr>
          <p:cNvSpPr>
            <a:spLocks noGrp="1"/>
          </p:cNvSpPr>
          <p:nvPr>
            <p:ph type="sldNum" sz="quarter" idx="12"/>
          </p:nvPr>
        </p:nvSpPr>
        <p:spPr/>
        <p:txBody>
          <a:bodyPr/>
          <a:lstStyle/>
          <a:p>
            <a:fld id="{01F3109D-D485-C449-906D-5F5D4F3CBBE8}" type="slidenum">
              <a:rPr lang="en-NP" smtClean="0"/>
              <a:t>‹#›</a:t>
            </a:fld>
            <a:endParaRPr lang="en-NP"/>
          </a:p>
        </p:txBody>
      </p:sp>
    </p:spTree>
    <p:extLst>
      <p:ext uri="{BB962C8B-B14F-4D97-AF65-F5344CB8AC3E}">
        <p14:creationId xmlns:p14="http://schemas.microsoft.com/office/powerpoint/2010/main" val="798391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566168-2FAD-47FE-818B-2567262FE9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P"/>
          </a:p>
        </p:txBody>
      </p:sp>
      <p:sp>
        <p:nvSpPr>
          <p:cNvPr id="3" name="Text Placeholder 2">
            <a:extLst>
              <a:ext uri="{FF2B5EF4-FFF2-40B4-BE49-F238E27FC236}">
                <a16:creationId xmlns:a16="http://schemas.microsoft.com/office/drawing/2014/main" id="{B89B3BAB-55B8-267D-0A6A-F2310F1F12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Date Placeholder 3">
            <a:extLst>
              <a:ext uri="{FF2B5EF4-FFF2-40B4-BE49-F238E27FC236}">
                <a16:creationId xmlns:a16="http://schemas.microsoft.com/office/drawing/2014/main" id="{7A710A17-A8E5-6F84-7D48-C214F8758B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11/06/2025</a:t>
            </a:r>
            <a:endParaRPr lang="en-NP"/>
          </a:p>
        </p:txBody>
      </p:sp>
      <p:sp>
        <p:nvSpPr>
          <p:cNvPr id="5" name="Footer Placeholder 4">
            <a:extLst>
              <a:ext uri="{FF2B5EF4-FFF2-40B4-BE49-F238E27FC236}">
                <a16:creationId xmlns:a16="http://schemas.microsoft.com/office/drawing/2014/main" id="{088249B9-DCC8-A1A1-F1D4-37D61685AA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@Kiran Bagale</a:t>
            </a:r>
            <a:endParaRPr lang="en-NP"/>
          </a:p>
        </p:txBody>
      </p:sp>
      <p:sp>
        <p:nvSpPr>
          <p:cNvPr id="6" name="Slide Number Placeholder 5">
            <a:extLst>
              <a:ext uri="{FF2B5EF4-FFF2-40B4-BE49-F238E27FC236}">
                <a16:creationId xmlns:a16="http://schemas.microsoft.com/office/drawing/2014/main" id="{E38EBA36-8FB2-FE4F-8579-FBBE4F7927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F3109D-D485-C449-906D-5F5D4F3CBBE8}" type="slidenum">
              <a:rPr lang="en-NP" smtClean="0"/>
              <a:t>‹#›</a:t>
            </a:fld>
            <a:endParaRPr lang="en-NP"/>
          </a:p>
        </p:txBody>
      </p:sp>
    </p:spTree>
    <p:extLst>
      <p:ext uri="{BB962C8B-B14F-4D97-AF65-F5344CB8AC3E}">
        <p14:creationId xmlns:p14="http://schemas.microsoft.com/office/powerpoint/2010/main" val="1814447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783B8-6C7B-14FD-AFA6-5D0440DCCD94}"/>
              </a:ext>
            </a:extLst>
          </p:cNvPr>
          <p:cNvSpPr>
            <a:spLocks noGrp="1"/>
          </p:cNvSpPr>
          <p:nvPr>
            <p:ph type="ctrTitle"/>
          </p:nvPr>
        </p:nvSpPr>
        <p:spPr>
          <a:xfrm>
            <a:off x="1524000" y="1122362"/>
            <a:ext cx="9144000" cy="1476999"/>
          </a:xfrm>
        </p:spPr>
        <p:txBody>
          <a:bodyPr>
            <a:normAutofit/>
          </a:bodyPr>
          <a:lstStyle/>
          <a:p>
            <a:r>
              <a:rPr lang="en-US" sz="4800" b="1" i="0" u="none" strike="noStrike" dirty="0">
                <a:solidFill>
                  <a:srgbClr val="000000"/>
                </a:solidFill>
                <a:effectLst/>
                <a:latin typeface="Times New Roman" panose="02020603050405020304" pitchFamily="18" charset="0"/>
                <a:cs typeface="Times New Roman" panose="02020603050405020304" pitchFamily="18" charset="0"/>
              </a:rPr>
              <a:t>Neural Networks (CSC372)</a:t>
            </a:r>
            <a:endParaRPr lang="en-NP" sz="54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93E8D97-3457-ABDA-10FD-07A0947F4DC5}"/>
              </a:ext>
            </a:extLst>
          </p:cNvPr>
          <p:cNvSpPr>
            <a:spLocks noGrp="1"/>
          </p:cNvSpPr>
          <p:nvPr>
            <p:ph type="subTitle" idx="1"/>
          </p:nvPr>
        </p:nvSpPr>
        <p:spPr>
          <a:xfrm>
            <a:off x="1524000" y="3170345"/>
            <a:ext cx="9144000" cy="2565971"/>
          </a:xfrm>
        </p:spPr>
        <p:txBody>
          <a:bodyPr>
            <a:normAutofit fontScale="77500" lnSpcReduction="20000"/>
          </a:bodyPr>
          <a:lstStyle/>
          <a:p>
            <a:r>
              <a:rPr lang="en-US" sz="3600" b="0" i="0" u="none" strike="noStrike" dirty="0">
                <a:solidFill>
                  <a:srgbClr val="000000"/>
                </a:solidFill>
                <a:effectLst/>
                <a:latin typeface="Songti SC" panose="02010600040101010101" pitchFamily="2" charset="-122"/>
                <a:ea typeface="Songti SC" panose="02010600040101010101" pitchFamily="2" charset="-122"/>
              </a:rPr>
              <a:t>	</a:t>
            </a:r>
            <a:r>
              <a:rPr lang="en-US" sz="3600" b="1" dirty="0">
                <a:latin typeface="Times New Roman" panose="02020603050405020304" pitchFamily="18" charset="0"/>
                <a:cs typeface="Times New Roman" panose="02020603050405020304" pitchFamily="18" charset="0"/>
              </a:rPr>
              <a:t> U</a:t>
            </a:r>
            <a:r>
              <a:rPr lang="en-NP" sz="3600" b="1" dirty="0">
                <a:latin typeface="Times New Roman" panose="02020603050405020304" pitchFamily="18" charset="0"/>
                <a:cs typeface="Times New Roman" panose="02020603050405020304" pitchFamily="18" charset="0"/>
              </a:rPr>
              <a:t>nit 1: </a:t>
            </a:r>
            <a:r>
              <a:rPr lang="en-US" sz="3600" b="1" dirty="0">
                <a:effectLst/>
                <a:latin typeface="Times New Roman" panose="02020603050405020304" pitchFamily="18" charset="0"/>
                <a:ea typeface="Songti SC" panose="02010600040101010101" pitchFamily="2" charset="-122"/>
                <a:cs typeface="Times New Roman" panose="02020603050405020304" pitchFamily="18" charset="0"/>
              </a:rPr>
              <a:t>Introduction to Neural Network </a:t>
            </a:r>
          </a:p>
          <a:p>
            <a:r>
              <a:rPr lang="en-US" sz="3600" b="1" dirty="0">
                <a:effectLst/>
                <a:latin typeface="Times New Roman" panose="02020603050405020304" pitchFamily="18" charset="0"/>
                <a:ea typeface="Songti SC" panose="02010600040101010101" pitchFamily="2" charset="-122"/>
                <a:cs typeface="Times New Roman" panose="02020603050405020304" pitchFamily="18" charset="0"/>
              </a:rPr>
              <a:t>(4 Hrs.) </a:t>
            </a:r>
          </a:p>
          <a:p>
            <a:endParaRPr lang="en-US" sz="3600" b="1" dirty="0">
              <a:effectLst/>
              <a:latin typeface="Times New Roman" panose="02020603050405020304" pitchFamily="18" charset="0"/>
              <a:ea typeface="Songti SC" panose="02010600040101010101" pitchFamily="2" charset="-122"/>
              <a:cs typeface="Times New Roman" panose="02020603050405020304" pitchFamily="18" charset="0"/>
            </a:endParaRPr>
          </a:p>
          <a:p>
            <a:r>
              <a:rPr lang="en-US" sz="3600" b="1"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Reference: Simon </a:t>
            </a:r>
            <a:r>
              <a:rPr lang="en-US" sz="3600" b="1" u="none" strike="noStrike" dirty="0" err="1">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Haykin</a:t>
            </a:r>
            <a:r>
              <a:rPr lang="en-US" sz="3600" b="1"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 (3rd Edition)</a:t>
            </a:r>
          </a:p>
          <a:p>
            <a:r>
              <a:rPr lang="en-US" sz="3600" b="1" dirty="0">
                <a:solidFill>
                  <a:srgbClr val="000000"/>
                </a:solidFill>
                <a:latin typeface="Times New Roman" panose="02020603050405020304" pitchFamily="18" charset="0"/>
                <a:ea typeface="Songti SC" panose="02010600040101010101" pitchFamily="2" charset="-122"/>
                <a:cs typeface="Times New Roman" panose="02020603050405020304" pitchFamily="18" charset="0"/>
              </a:rPr>
              <a:t>By Kiran </a:t>
            </a:r>
            <a:r>
              <a:rPr lang="en-US" sz="3600" b="1" dirty="0" err="1">
                <a:solidFill>
                  <a:srgbClr val="000000"/>
                </a:solidFill>
                <a:latin typeface="Times New Roman" panose="02020603050405020304" pitchFamily="18" charset="0"/>
                <a:ea typeface="Songti SC" panose="02010600040101010101" pitchFamily="2" charset="-122"/>
                <a:cs typeface="Times New Roman" panose="02020603050405020304" pitchFamily="18" charset="0"/>
              </a:rPr>
              <a:t>Bagale</a:t>
            </a:r>
            <a:r>
              <a:rPr lang="en-US" sz="3600" b="1"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 </a:t>
            </a:r>
          </a:p>
          <a:p>
            <a:r>
              <a:rPr lang="en-US" sz="3600" b="1"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Department of IT, 2025</a:t>
            </a:r>
          </a:p>
          <a:p>
            <a:endParaRPr lang="en-US" sz="4400" b="1"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1943980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6A4858-A742-2265-6C9E-44D3F37B445B}"/>
              </a:ext>
            </a:extLst>
          </p:cNvPr>
          <p:cNvSpPr>
            <a:spLocks noGrp="1"/>
          </p:cNvSpPr>
          <p:nvPr>
            <p:ph type="dt" sz="half" idx="10"/>
          </p:nvPr>
        </p:nvSpPr>
        <p:spPr/>
        <p:txBody>
          <a:bodyPr/>
          <a:lstStyle/>
          <a:p>
            <a:r>
              <a:rPr lang="en-US"/>
              <a:t>11/06/2025</a:t>
            </a:r>
            <a:endParaRPr lang="en-NP"/>
          </a:p>
        </p:txBody>
      </p:sp>
      <p:sp>
        <p:nvSpPr>
          <p:cNvPr id="3" name="Footer Placeholder 2">
            <a:extLst>
              <a:ext uri="{FF2B5EF4-FFF2-40B4-BE49-F238E27FC236}">
                <a16:creationId xmlns:a16="http://schemas.microsoft.com/office/drawing/2014/main" id="{3DFDD7D7-8D6B-77CD-02BC-EE67F25086BA}"/>
              </a:ext>
            </a:extLst>
          </p:cNvPr>
          <p:cNvSpPr>
            <a:spLocks noGrp="1"/>
          </p:cNvSpPr>
          <p:nvPr>
            <p:ph type="ftr" sz="quarter" idx="11"/>
          </p:nvPr>
        </p:nvSpPr>
        <p:spPr/>
        <p:txBody>
          <a:bodyPr/>
          <a:lstStyle/>
          <a:p>
            <a:r>
              <a:rPr lang="en-US"/>
              <a:t>@Kiran Bagale</a:t>
            </a:r>
            <a:endParaRPr lang="en-NP"/>
          </a:p>
        </p:txBody>
      </p:sp>
      <p:sp>
        <p:nvSpPr>
          <p:cNvPr id="4" name="Slide Number Placeholder 3">
            <a:extLst>
              <a:ext uri="{FF2B5EF4-FFF2-40B4-BE49-F238E27FC236}">
                <a16:creationId xmlns:a16="http://schemas.microsoft.com/office/drawing/2014/main" id="{A4129DC3-CDBC-423C-105E-D7522F4B1E8D}"/>
              </a:ext>
            </a:extLst>
          </p:cNvPr>
          <p:cNvSpPr>
            <a:spLocks noGrp="1"/>
          </p:cNvSpPr>
          <p:nvPr>
            <p:ph type="sldNum" sz="quarter" idx="12"/>
          </p:nvPr>
        </p:nvSpPr>
        <p:spPr/>
        <p:txBody>
          <a:bodyPr/>
          <a:lstStyle/>
          <a:p>
            <a:fld id="{01F3109D-D485-C449-906D-5F5D4F3CBBE8}" type="slidenum">
              <a:rPr lang="en-NP" smtClean="0"/>
              <a:t>10</a:t>
            </a:fld>
            <a:endParaRPr lang="en-NP"/>
          </a:p>
        </p:txBody>
      </p:sp>
      <p:sp>
        <p:nvSpPr>
          <p:cNvPr id="6" name="TextBox 5">
            <a:extLst>
              <a:ext uri="{FF2B5EF4-FFF2-40B4-BE49-F238E27FC236}">
                <a16:creationId xmlns:a16="http://schemas.microsoft.com/office/drawing/2014/main" id="{A6674437-DEC2-66B2-A153-FD50695773D7}"/>
              </a:ext>
            </a:extLst>
          </p:cNvPr>
          <p:cNvSpPr txBox="1"/>
          <p:nvPr/>
        </p:nvSpPr>
        <p:spPr>
          <a:xfrm>
            <a:off x="1318161" y="325978"/>
            <a:ext cx="9761517" cy="646331"/>
          </a:xfrm>
          <a:prstGeom prst="rect">
            <a:avLst/>
          </a:prstGeom>
          <a:noFill/>
        </p:spPr>
        <p:txBody>
          <a:bodyPr wrap="square">
            <a:spAutoFit/>
          </a:bodyPr>
          <a:lstStyle/>
          <a:p>
            <a:pPr algn="ctr"/>
            <a:r>
              <a:rPr lang="en-US" sz="3600" b="1" i="0" u="none" strike="noStrike" dirty="0">
                <a:effectLst/>
                <a:latin typeface="Times New Roman" panose="02020603050405020304" pitchFamily="18" charset="0"/>
                <a:ea typeface="Songti SC" panose="02010600040101010101" pitchFamily="2" charset="-122"/>
                <a:cs typeface="Times New Roman" panose="02020603050405020304" pitchFamily="18" charset="0"/>
              </a:rPr>
              <a:t>Core Contrasts in Structure and Learning</a:t>
            </a:r>
          </a:p>
        </p:txBody>
      </p:sp>
      <p:graphicFrame>
        <p:nvGraphicFramePr>
          <p:cNvPr id="7" name="Table 6">
            <a:extLst>
              <a:ext uri="{FF2B5EF4-FFF2-40B4-BE49-F238E27FC236}">
                <a16:creationId xmlns:a16="http://schemas.microsoft.com/office/drawing/2014/main" id="{29C07B70-D115-BC1F-69B4-20930915349B}"/>
              </a:ext>
            </a:extLst>
          </p:cNvPr>
          <p:cNvGraphicFramePr>
            <a:graphicFrameLocks noGrp="1"/>
          </p:cNvGraphicFramePr>
          <p:nvPr>
            <p:extLst>
              <p:ext uri="{D42A27DB-BD31-4B8C-83A1-F6EECF244321}">
                <p14:modId xmlns:p14="http://schemas.microsoft.com/office/powerpoint/2010/main" val="1647595481"/>
              </p:ext>
            </p:extLst>
          </p:nvPr>
        </p:nvGraphicFramePr>
        <p:xfrm>
          <a:off x="308758" y="970604"/>
          <a:ext cx="11507190" cy="4812032"/>
        </p:xfrm>
        <a:graphic>
          <a:graphicData uri="http://schemas.openxmlformats.org/drawingml/2006/table">
            <a:tbl>
              <a:tblPr firstCol="1"/>
              <a:tblGrid>
                <a:gridCol w="2769622">
                  <a:extLst>
                    <a:ext uri="{9D8B030D-6E8A-4147-A177-3AD203B41FA5}">
                      <a16:colId xmlns:a16="http://schemas.microsoft.com/office/drawing/2014/main" val="1118059390"/>
                    </a:ext>
                  </a:extLst>
                </a:gridCol>
                <a:gridCol w="4107982">
                  <a:extLst>
                    <a:ext uri="{9D8B030D-6E8A-4147-A177-3AD203B41FA5}">
                      <a16:colId xmlns:a16="http://schemas.microsoft.com/office/drawing/2014/main" val="1722859792"/>
                    </a:ext>
                  </a:extLst>
                </a:gridCol>
                <a:gridCol w="4629586">
                  <a:extLst>
                    <a:ext uri="{9D8B030D-6E8A-4147-A177-3AD203B41FA5}">
                      <a16:colId xmlns:a16="http://schemas.microsoft.com/office/drawing/2014/main" val="566306882"/>
                    </a:ext>
                  </a:extLst>
                </a:gridCol>
              </a:tblGrid>
              <a:tr h="621620">
                <a:tc>
                  <a:txBody>
                    <a:bodyPr/>
                    <a:lstStyle/>
                    <a:p>
                      <a:r>
                        <a:rPr lang="en-US" sz="2000" b="1" dirty="0">
                          <a:solidFill>
                            <a:schemeClr val="tx1"/>
                          </a:solidFill>
                          <a:latin typeface="Times New Roman" panose="02020603050405020304" pitchFamily="18" charset="0"/>
                          <a:ea typeface="Songti SC" panose="02010600040101010101" pitchFamily="2" charset="-122"/>
                          <a:cs typeface="Times New Roman" panose="02020603050405020304" pitchFamily="18" charset="0"/>
                        </a:rPr>
                        <a:t>Structure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tx1"/>
                          </a:solidFill>
                          <a:latin typeface="Times New Roman" panose="02020603050405020304" pitchFamily="18" charset="0"/>
                          <a:ea typeface="Songti SC" panose="02010600040101010101" pitchFamily="2" charset="-122"/>
                          <a:cs typeface="Times New Roman" panose="02020603050405020304" pitchFamily="18" charset="0"/>
                        </a:rPr>
                        <a:t>Biological neurons with dendrites and axons</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tx1"/>
                          </a:solidFill>
                          <a:latin typeface="Times New Roman" panose="02020603050405020304" pitchFamily="18" charset="0"/>
                          <a:ea typeface="Songti SC" panose="02010600040101010101" pitchFamily="2" charset="-122"/>
                          <a:cs typeface="Times New Roman" panose="02020603050405020304" pitchFamily="18" charset="0"/>
                        </a:rPr>
                        <a:t>Mathematical models of neurons connected in layers</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8331164"/>
                  </a:ext>
                </a:extLst>
              </a:tr>
              <a:tr h="621620">
                <a:tc>
                  <a:txBody>
                    <a:bodyPr/>
                    <a:lstStyle/>
                    <a:p>
                      <a:r>
                        <a:rPr lang="en-US" sz="2000" b="1">
                          <a:solidFill>
                            <a:schemeClr val="tx1"/>
                          </a:solidFill>
                          <a:latin typeface="Times New Roman" panose="02020603050405020304" pitchFamily="18" charset="0"/>
                          <a:ea typeface="Songti SC" panose="02010600040101010101" pitchFamily="2" charset="-122"/>
                          <a:cs typeface="Times New Roman" panose="02020603050405020304" pitchFamily="18" charset="0"/>
                        </a:rPr>
                        <a:t>Processing</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tx1"/>
                          </a:solidFill>
                          <a:latin typeface="Times New Roman" panose="02020603050405020304" pitchFamily="18" charset="0"/>
                          <a:ea typeface="Songti SC" panose="02010600040101010101" pitchFamily="2" charset="-122"/>
                          <a:cs typeface="Times New Roman" panose="02020603050405020304" pitchFamily="18" charset="0"/>
                        </a:rPr>
                        <a:t>Parallel, distributed, and adaptive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tx1"/>
                          </a:solidFill>
                          <a:latin typeface="Times New Roman" panose="02020603050405020304" pitchFamily="18" charset="0"/>
                          <a:ea typeface="Songti SC" panose="02010600040101010101" pitchFamily="2" charset="-122"/>
                          <a:cs typeface="Times New Roman" panose="02020603050405020304" pitchFamily="18" charset="0"/>
                        </a:rPr>
                        <a:t>Parallel (in hardware), typically layer-by-layer in software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0129370"/>
                  </a:ext>
                </a:extLst>
              </a:tr>
              <a:tr h="621620">
                <a:tc>
                  <a:txBody>
                    <a:bodyPr/>
                    <a:lstStyle/>
                    <a:p>
                      <a:r>
                        <a:rPr lang="en-US" sz="2000" b="1">
                          <a:solidFill>
                            <a:schemeClr val="tx1"/>
                          </a:solidFill>
                          <a:latin typeface="Times New Roman" panose="02020603050405020304" pitchFamily="18" charset="0"/>
                          <a:ea typeface="Songti SC" panose="02010600040101010101" pitchFamily="2" charset="-122"/>
                          <a:cs typeface="Times New Roman" panose="02020603050405020304" pitchFamily="18" charset="0"/>
                        </a:rPr>
                        <a:t>Learning Mechanism</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tx1"/>
                          </a:solidFill>
                          <a:latin typeface="Times New Roman" panose="02020603050405020304" pitchFamily="18" charset="0"/>
                          <a:ea typeface="Songti SC" panose="02010600040101010101" pitchFamily="2" charset="-122"/>
                          <a:cs typeface="Times New Roman" panose="02020603050405020304" pitchFamily="18" charset="0"/>
                        </a:rPr>
                        <a:t>Synaptic plasticity (e.g., Hebbian learning)</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tx1"/>
                          </a:solidFill>
                          <a:latin typeface="Times New Roman" panose="02020603050405020304" pitchFamily="18" charset="0"/>
                          <a:ea typeface="Songti SC" panose="02010600040101010101" pitchFamily="2" charset="-122"/>
                          <a:cs typeface="Times New Roman" panose="02020603050405020304" pitchFamily="18" charset="0"/>
                        </a:rPr>
                        <a:t>Weight updates via algorithms (e.g., backpropagation)</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3904172"/>
                  </a:ext>
                </a:extLst>
              </a:tr>
              <a:tr h="621620">
                <a:tc>
                  <a:txBody>
                    <a:bodyPr/>
                    <a:lstStyle/>
                    <a:p>
                      <a:r>
                        <a:rPr lang="en-US" sz="2000" b="1">
                          <a:solidFill>
                            <a:schemeClr val="tx1"/>
                          </a:solidFill>
                          <a:latin typeface="Times New Roman" panose="02020603050405020304" pitchFamily="18" charset="0"/>
                          <a:ea typeface="Songti SC" panose="02010600040101010101" pitchFamily="2" charset="-122"/>
                          <a:cs typeface="Times New Roman" panose="02020603050405020304" pitchFamily="18" charset="0"/>
                        </a:rPr>
                        <a:t>Speed</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tx1"/>
                          </a:solidFill>
                          <a:latin typeface="Times New Roman" panose="02020603050405020304" pitchFamily="18" charset="0"/>
                          <a:ea typeface="Songti SC" panose="02010600040101010101" pitchFamily="2" charset="-122"/>
                          <a:cs typeface="Times New Roman" panose="02020603050405020304" pitchFamily="18" charset="0"/>
                        </a:rPr>
                        <a:t>Slow signal transmission (~m/s)</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tx1"/>
                          </a:solidFill>
                          <a:latin typeface="Times New Roman" panose="02020603050405020304" pitchFamily="18" charset="0"/>
                          <a:ea typeface="Songti SC" panose="02010600040101010101" pitchFamily="2" charset="-122"/>
                          <a:cs typeface="Times New Roman" panose="02020603050405020304" pitchFamily="18" charset="0"/>
                        </a:rPr>
                        <a:t>Fast computation (esp. with GPUs/TPUs)</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28843058"/>
                  </a:ext>
                </a:extLst>
              </a:tr>
              <a:tr h="621620">
                <a:tc>
                  <a:txBody>
                    <a:bodyPr/>
                    <a:lstStyle/>
                    <a:p>
                      <a:r>
                        <a:rPr lang="en-US" sz="2000" b="1">
                          <a:solidFill>
                            <a:schemeClr val="tx1"/>
                          </a:solidFill>
                          <a:latin typeface="Times New Roman" panose="02020603050405020304" pitchFamily="18" charset="0"/>
                          <a:ea typeface="Songti SC" panose="02010600040101010101" pitchFamily="2" charset="-122"/>
                          <a:cs typeface="Times New Roman" panose="02020603050405020304" pitchFamily="18" charset="0"/>
                        </a:rPr>
                        <a:t>Energy Efficiency</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tx1"/>
                          </a:solidFill>
                          <a:latin typeface="Times New Roman" panose="02020603050405020304" pitchFamily="18" charset="0"/>
                          <a:ea typeface="Songti SC" panose="02010600040101010101" pitchFamily="2" charset="-122"/>
                          <a:cs typeface="Times New Roman" panose="02020603050405020304" pitchFamily="18" charset="0"/>
                        </a:rPr>
                        <a:t>Highly efficient (~20W)</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tx1"/>
                          </a:solidFill>
                          <a:latin typeface="Times New Roman" panose="02020603050405020304" pitchFamily="18" charset="0"/>
                          <a:ea typeface="Songti SC" panose="02010600040101010101" pitchFamily="2" charset="-122"/>
                          <a:cs typeface="Times New Roman" panose="02020603050405020304" pitchFamily="18" charset="0"/>
                        </a:rPr>
                        <a:t>Energy-intensive training (especially deep networks)</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3691589"/>
                  </a:ext>
                </a:extLst>
              </a:tr>
              <a:tr h="621620">
                <a:tc>
                  <a:txBody>
                    <a:bodyPr/>
                    <a:lstStyle/>
                    <a:p>
                      <a:r>
                        <a:rPr lang="en-US" sz="2000" b="1">
                          <a:solidFill>
                            <a:schemeClr val="tx1"/>
                          </a:solidFill>
                          <a:latin typeface="Times New Roman" panose="02020603050405020304" pitchFamily="18" charset="0"/>
                          <a:ea typeface="Songti SC" panose="02010600040101010101" pitchFamily="2" charset="-122"/>
                          <a:cs typeface="Times New Roman" panose="02020603050405020304" pitchFamily="18" charset="0"/>
                        </a:rPr>
                        <a:t>Adaptability</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tx1"/>
                          </a:solidFill>
                          <a:latin typeface="Times New Roman" panose="02020603050405020304" pitchFamily="18" charset="0"/>
                          <a:ea typeface="Songti SC" panose="02010600040101010101" pitchFamily="2" charset="-122"/>
                          <a:cs typeface="Times New Roman" panose="02020603050405020304" pitchFamily="18" charset="0"/>
                        </a:rPr>
                        <a:t>Learns from few examples, strong generalization</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tx1"/>
                          </a:solidFill>
                          <a:latin typeface="Times New Roman" panose="02020603050405020304" pitchFamily="18" charset="0"/>
                          <a:ea typeface="Songti SC" panose="02010600040101010101" pitchFamily="2" charset="-122"/>
                          <a:cs typeface="Times New Roman" panose="02020603050405020304" pitchFamily="18" charset="0"/>
                        </a:rPr>
                        <a:t>Needs large datasets, often struggles with overfitting</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0575583"/>
                  </a:ext>
                </a:extLst>
              </a:tr>
              <a:tr h="621620">
                <a:tc>
                  <a:txBody>
                    <a:bodyPr/>
                    <a:lstStyle/>
                    <a:p>
                      <a:r>
                        <a:rPr lang="en-US" sz="2000" b="1" dirty="0">
                          <a:solidFill>
                            <a:schemeClr val="tx1"/>
                          </a:solidFill>
                          <a:latin typeface="Times New Roman" panose="02020603050405020304" pitchFamily="18" charset="0"/>
                          <a:ea typeface="Songti SC" panose="02010600040101010101" pitchFamily="2" charset="-122"/>
                          <a:cs typeface="Times New Roman" panose="02020603050405020304" pitchFamily="18" charset="0"/>
                        </a:rPr>
                        <a:t>Fault Tolerance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solidFill>
                            <a:schemeClr val="tx1"/>
                          </a:solidFill>
                          <a:latin typeface="Times New Roman" panose="02020603050405020304" pitchFamily="18" charset="0"/>
                          <a:ea typeface="Songti SC" panose="02010600040101010101" pitchFamily="2" charset="-122"/>
                          <a:cs typeface="Times New Roman" panose="02020603050405020304" pitchFamily="18" charset="0"/>
                        </a:rPr>
                        <a:t>High (graceful degradation)</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solidFill>
                            <a:schemeClr val="tx1"/>
                          </a:solidFill>
                          <a:latin typeface="Times New Roman" panose="02020603050405020304" pitchFamily="18" charset="0"/>
                          <a:ea typeface="Songti SC" panose="02010600040101010101" pitchFamily="2" charset="-122"/>
                          <a:cs typeface="Times New Roman" panose="02020603050405020304" pitchFamily="18" charset="0"/>
                        </a:rPr>
                        <a:t>Moderate (improves with redundancy and dropout)</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0134054"/>
                  </a:ext>
                </a:extLst>
              </a:tr>
            </a:tbl>
          </a:graphicData>
        </a:graphic>
      </p:graphicFrame>
      <p:sp>
        <p:nvSpPr>
          <p:cNvPr id="9" name="TextBox 8">
            <a:extLst>
              <a:ext uri="{FF2B5EF4-FFF2-40B4-BE49-F238E27FC236}">
                <a16:creationId xmlns:a16="http://schemas.microsoft.com/office/drawing/2014/main" id="{53AE7BBD-AAC9-6B8A-7D97-B7C2693B509E}"/>
              </a:ext>
            </a:extLst>
          </p:cNvPr>
          <p:cNvSpPr txBox="1"/>
          <p:nvPr/>
        </p:nvSpPr>
        <p:spPr>
          <a:xfrm>
            <a:off x="308758" y="5793707"/>
            <a:ext cx="11661569" cy="646331"/>
          </a:xfrm>
          <a:prstGeom prst="rect">
            <a:avLst/>
          </a:prstGeom>
          <a:noFill/>
        </p:spPr>
        <p:txBody>
          <a:bodyPr wrap="square">
            <a:spAutoFit/>
          </a:bodyPr>
          <a:lstStyle/>
          <a:p>
            <a:pPr algn="just"/>
            <a:r>
              <a:rPr lang="en-US" b="0"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The human brain excels in parallel, adaptive processing and efficient learning from limited examples. ANNs, while fast in computation, demand extensive data and energy. Brains gracefully degrade, unlike ANNs with moderate fault tolerance.</a:t>
            </a:r>
          </a:p>
        </p:txBody>
      </p:sp>
    </p:spTree>
    <p:extLst>
      <p:ext uri="{BB962C8B-B14F-4D97-AF65-F5344CB8AC3E}">
        <p14:creationId xmlns:p14="http://schemas.microsoft.com/office/powerpoint/2010/main" val="1473422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8DD3E-C2D9-B6D9-63B2-8CCDDBBED200}"/>
              </a:ext>
            </a:extLst>
          </p:cNvPr>
          <p:cNvSpPr>
            <a:spLocks noGrp="1"/>
          </p:cNvSpPr>
          <p:nvPr>
            <p:ph type="dt" sz="half" idx="10"/>
          </p:nvPr>
        </p:nvSpPr>
        <p:spPr/>
        <p:txBody>
          <a:bodyPr/>
          <a:lstStyle/>
          <a:p>
            <a:r>
              <a:rPr lang="en-US"/>
              <a:t>11/06/2025</a:t>
            </a:r>
            <a:endParaRPr lang="en-NP"/>
          </a:p>
        </p:txBody>
      </p:sp>
      <p:sp>
        <p:nvSpPr>
          <p:cNvPr id="3" name="Footer Placeholder 2">
            <a:extLst>
              <a:ext uri="{FF2B5EF4-FFF2-40B4-BE49-F238E27FC236}">
                <a16:creationId xmlns:a16="http://schemas.microsoft.com/office/drawing/2014/main" id="{CA4ACB40-FFC1-29B6-0834-0ED922BAF2EF}"/>
              </a:ext>
            </a:extLst>
          </p:cNvPr>
          <p:cNvSpPr>
            <a:spLocks noGrp="1"/>
          </p:cNvSpPr>
          <p:nvPr>
            <p:ph type="ftr" sz="quarter" idx="11"/>
          </p:nvPr>
        </p:nvSpPr>
        <p:spPr/>
        <p:txBody>
          <a:bodyPr/>
          <a:lstStyle/>
          <a:p>
            <a:r>
              <a:rPr lang="en-US"/>
              <a:t>@Kiran Bagale</a:t>
            </a:r>
            <a:endParaRPr lang="en-NP"/>
          </a:p>
        </p:txBody>
      </p:sp>
      <p:sp>
        <p:nvSpPr>
          <p:cNvPr id="4" name="Slide Number Placeholder 3">
            <a:extLst>
              <a:ext uri="{FF2B5EF4-FFF2-40B4-BE49-F238E27FC236}">
                <a16:creationId xmlns:a16="http://schemas.microsoft.com/office/drawing/2014/main" id="{414BD315-EAF8-4998-6318-FEA89AC43389}"/>
              </a:ext>
            </a:extLst>
          </p:cNvPr>
          <p:cNvSpPr>
            <a:spLocks noGrp="1"/>
          </p:cNvSpPr>
          <p:nvPr>
            <p:ph type="sldNum" sz="quarter" idx="12"/>
          </p:nvPr>
        </p:nvSpPr>
        <p:spPr/>
        <p:txBody>
          <a:bodyPr/>
          <a:lstStyle/>
          <a:p>
            <a:fld id="{01F3109D-D485-C449-906D-5F5D4F3CBBE8}" type="slidenum">
              <a:rPr lang="en-NP" smtClean="0"/>
              <a:t>11</a:t>
            </a:fld>
            <a:endParaRPr lang="en-NP"/>
          </a:p>
        </p:txBody>
      </p:sp>
      <p:sp>
        <p:nvSpPr>
          <p:cNvPr id="6" name="TextBox 5">
            <a:extLst>
              <a:ext uri="{FF2B5EF4-FFF2-40B4-BE49-F238E27FC236}">
                <a16:creationId xmlns:a16="http://schemas.microsoft.com/office/drawing/2014/main" id="{2B47CD58-DF4C-0F4C-9562-F8228E46EEC7}"/>
              </a:ext>
            </a:extLst>
          </p:cNvPr>
          <p:cNvSpPr txBox="1"/>
          <p:nvPr/>
        </p:nvSpPr>
        <p:spPr>
          <a:xfrm>
            <a:off x="1148938" y="314098"/>
            <a:ext cx="9396350" cy="584775"/>
          </a:xfrm>
          <a:prstGeom prst="rect">
            <a:avLst/>
          </a:prstGeom>
          <a:noFill/>
        </p:spPr>
        <p:txBody>
          <a:bodyPr wrap="square">
            <a:spAutoFit/>
          </a:bodyPr>
          <a:lstStyle/>
          <a:p>
            <a:pPr algn="ctr"/>
            <a:r>
              <a:rPr lang="en-US" sz="3200" b="1"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Advanced Capabilities: Scalability and Creativity</a:t>
            </a:r>
          </a:p>
        </p:txBody>
      </p:sp>
      <p:sp>
        <p:nvSpPr>
          <p:cNvPr id="8" name="TextBox 7">
            <a:extLst>
              <a:ext uri="{FF2B5EF4-FFF2-40B4-BE49-F238E27FC236}">
                <a16:creationId xmlns:a16="http://schemas.microsoft.com/office/drawing/2014/main" id="{6BADC1E0-297E-09A7-E4E5-EBA354F2C1B0}"/>
              </a:ext>
            </a:extLst>
          </p:cNvPr>
          <p:cNvSpPr txBox="1"/>
          <p:nvPr/>
        </p:nvSpPr>
        <p:spPr>
          <a:xfrm>
            <a:off x="838200" y="996122"/>
            <a:ext cx="10875324" cy="5262979"/>
          </a:xfrm>
          <a:prstGeom prst="rect">
            <a:avLst/>
          </a:prstGeom>
          <a:noFill/>
        </p:spPr>
        <p:txBody>
          <a:bodyPr wrap="square" numCol="2">
            <a:spAutoFit/>
          </a:bodyPr>
          <a:lstStyle/>
          <a:p>
            <a:pPr algn="l"/>
            <a:r>
              <a:rPr lang="en-US" sz="2800" b="1" i="0" u="none" strike="noStrike" dirty="0">
                <a:effectLst/>
                <a:latin typeface="Times New Roman" panose="02020603050405020304" pitchFamily="18" charset="0"/>
                <a:ea typeface="Songti SC" panose="02010600040101010101" pitchFamily="2" charset="-122"/>
                <a:cs typeface="Times New Roman" panose="02020603050405020304" pitchFamily="18" charset="0"/>
              </a:rPr>
              <a:t>Human Brain</a:t>
            </a:r>
          </a:p>
          <a:p>
            <a:pPr algn="l">
              <a:buFont typeface="Arial" panose="020B0604020202020204" pitchFamily="34" charset="0"/>
              <a:buChar char="•"/>
            </a:pPr>
            <a:r>
              <a:rPr lang="en-US" sz="2800" b="0" i="0" u="none" strike="noStrike" dirty="0">
                <a:effectLst/>
                <a:latin typeface="Times New Roman" panose="02020603050405020304" pitchFamily="18" charset="0"/>
                <a:ea typeface="Songti SC" panose="02010600040101010101" pitchFamily="2" charset="-122"/>
                <a:cs typeface="Times New Roman" panose="02020603050405020304" pitchFamily="18" charset="0"/>
              </a:rPr>
              <a:t>Naturally evolves with age and experience.</a:t>
            </a:r>
          </a:p>
          <a:p>
            <a:pPr algn="l">
              <a:buFont typeface="Arial" panose="020B0604020202020204" pitchFamily="34" charset="0"/>
              <a:buChar char="•"/>
            </a:pPr>
            <a:r>
              <a:rPr lang="en-US" sz="2800" b="0" i="0" u="none" strike="noStrike" dirty="0">
                <a:effectLst/>
                <a:latin typeface="Times New Roman" panose="02020603050405020304" pitchFamily="18" charset="0"/>
                <a:ea typeface="Songti SC" panose="02010600040101010101" pitchFamily="2" charset="-122"/>
                <a:cs typeface="Times New Roman" panose="02020603050405020304" pitchFamily="18" charset="0"/>
              </a:rPr>
              <a:t>Intuitive, context-rich understanding.</a:t>
            </a:r>
          </a:p>
          <a:p>
            <a:pPr algn="l">
              <a:buFont typeface="Arial" panose="020B0604020202020204" pitchFamily="34" charset="0"/>
              <a:buChar char="•"/>
            </a:pPr>
            <a:r>
              <a:rPr lang="en-US" sz="2800" b="0" i="0" u="none" strike="noStrike" dirty="0">
                <a:effectLst/>
                <a:latin typeface="Times New Roman" panose="02020603050405020304" pitchFamily="18" charset="0"/>
                <a:ea typeface="Songti SC" panose="02010600040101010101" pitchFamily="2" charset="-122"/>
                <a:cs typeface="Times New Roman" panose="02020603050405020304" pitchFamily="18" charset="0"/>
              </a:rPr>
              <a:t>Multi-modal, transfers learning easily across domains.</a:t>
            </a:r>
          </a:p>
          <a:p>
            <a:pPr algn="l">
              <a:buFont typeface="Arial" panose="020B0604020202020204" pitchFamily="34" charset="0"/>
              <a:buChar char="•"/>
            </a:pPr>
            <a:r>
              <a:rPr lang="en-US" sz="2800" b="0" i="0" u="none" strike="noStrike" dirty="0">
                <a:effectLst/>
                <a:latin typeface="Times New Roman" panose="02020603050405020304" pitchFamily="18" charset="0"/>
                <a:ea typeface="Songti SC" panose="02010600040101010101" pitchFamily="2" charset="-122"/>
                <a:cs typeface="Times New Roman" panose="02020603050405020304" pitchFamily="18" charset="0"/>
              </a:rPr>
              <a:t>Organic biological tissue platform.</a:t>
            </a:r>
          </a:p>
          <a:p>
            <a:pPr algn="l">
              <a:buFont typeface="Arial" panose="020B0604020202020204" pitchFamily="34" charset="0"/>
              <a:buChar char="•"/>
            </a:pPr>
            <a:r>
              <a:rPr lang="en-US" sz="2800" b="0" i="0" u="none" strike="noStrike" dirty="0">
                <a:effectLst/>
                <a:latin typeface="Times New Roman" panose="02020603050405020304" pitchFamily="18" charset="0"/>
                <a:ea typeface="Songti SC" panose="02010600040101010101" pitchFamily="2" charset="-122"/>
                <a:cs typeface="Times New Roman" panose="02020603050405020304" pitchFamily="18" charset="0"/>
              </a:rPr>
              <a:t>Capable of abstraction, imagination, and creativity.</a:t>
            </a:r>
          </a:p>
          <a:p>
            <a:pPr algn="l"/>
            <a:endParaRPr lang="en-US" sz="2800" b="1" i="0" u="none" strike="noStrike" dirty="0">
              <a:effectLst/>
              <a:latin typeface="Times New Roman" panose="02020603050405020304" pitchFamily="18" charset="0"/>
              <a:ea typeface="Songti SC" panose="02010600040101010101" pitchFamily="2" charset="-122"/>
              <a:cs typeface="Times New Roman" panose="02020603050405020304" pitchFamily="18" charset="0"/>
            </a:endParaRPr>
          </a:p>
          <a:p>
            <a:pPr algn="l"/>
            <a:endParaRPr lang="en-US" sz="2800" b="1" i="0" u="none" strike="noStrike" dirty="0">
              <a:effectLst/>
              <a:latin typeface="Times New Roman" panose="02020603050405020304" pitchFamily="18" charset="0"/>
              <a:ea typeface="Songti SC" panose="02010600040101010101" pitchFamily="2" charset="-122"/>
              <a:cs typeface="Times New Roman" panose="02020603050405020304" pitchFamily="18" charset="0"/>
            </a:endParaRPr>
          </a:p>
          <a:p>
            <a:pPr algn="l"/>
            <a:r>
              <a:rPr lang="en-US" sz="2800" b="1" i="0" u="none" strike="noStrike" dirty="0">
                <a:effectLst/>
                <a:latin typeface="Times New Roman" panose="02020603050405020304" pitchFamily="18" charset="0"/>
                <a:ea typeface="Songti SC" panose="02010600040101010101" pitchFamily="2" charset="-122"/>
                <a:cs typeface="Times New Roman" panose="02020603050405020304" pitchFamily="18" charset="0"/>
              </a:rPr>
              <a:t>Artificial Neural Networks (ANNs)</a:t>
            </a:r>
          </a:p>
          <a:p>
            <a:pPr algn="l">
              <a:buFont typeface="Arial" panose="020B0604020202020204" pitchFamily="34" charset="0"/>
              <a:buChar char="•"/>
            </a:pPr>
            <a:r>
              <a:rPr lang="en-US" sz="2800" b="0" i="0" u="none" strike="noStrike" dirty="0">
                <a:effectLst/>
                <a:latin typeface="Times New Roman" panose="02020603050405020304" pitchFamily="18" charset="0"/>
                <a:ea typeface="Songti SC" panose="02010600040101010101" pitchFamily="2" charset="-122"/>
                <a:cs typeface="Times New Roman" panose="02020603050405020304" pitchFamily="18" charset="0"/>
              </a:rPr>
              <a:t>Limited by compute power, data, and architecture.</a:t>
            </a:r>
          </a:p>
          <a:p>
            <a:pPr algn="l">
              <a:buFont typeface="Arial" panose="020B0604020202020204" pitchFamily="34" charset="0"/>
              <a:buChar char="•"/>
            </a:pPr>
            <a:r>
              <a:rPr lang="en-US" sz="2800" b="0" i="0" u="none" strike="noStrike" dirty="0">
                <a:effectLst/>
                <a:latin typeface="Times New Roman" panose="02020603050405020304" pitchFamily="18" charset="0"/>
                <a:ea typeface="Songti SC" panose="02010600040101010101" pitchFamily="2" charset="-122"/>
                <a:cs typeface="Times New Roman" panose="02020603050405020304" pitchFamily="18" charset="0"/>
              </a:rPr>
              <a:t>Limited context; must be explicitly modeled.</a:t>
            </a:r>
          </a:p>
          <a:p>
            <a:pPr algn="l">
              <a:buFont typeface="Arial" panose="020B0604020202020204" pitchFamily="34" charset="0"/>
              <a:buChar char="•"/>
            </a:pPr>
            <a:r>
              <a:rPr lang="en-US" sz="2800" b="0" i="0" u="none" strike="noStrike" dirty="0">
                <a:effectLst/>
                <a:latin typeface="Times New Roman" panose="02020603050405020304" pitchFamily="18" charset="0"/>
                <a:ea typeface="Songti SC" panose="02010600040101010101" pitchFamily="2" charset="-122"/>
                <a:cs typeface="Times New Roman" panose="02020603050405020304" pitchFamily="18" charset="0"/>
              </a:rPr>
              <a:t>Usually task-specific.</a:t>
            </a:r>
          </a:p>
          <a:p>
            <a:pPr algn="l">
              <a:buFont typeface="Arial" panose="020B0604020202020204" pitchFamily="34" charset="0"/>
              <a:buChar char="•"/>
            </a:pPr>
            <a:r>
              <a:rPr lang="en-US" sz="2800" b="0" i="0" u="none" strike="noStrike" dirty="0">
                <a:effectLst/>
                <a:latin typeface="Times New Roman" panose="02020603050405020304" pitchFamily="18" charset="0"/>
                <a:ea typeface="Songti SC" panose="02010600040101010101" pitchFamily="2" charset="-122"/>
                <a:cs typeface="Times New Roman" panose="02020603050405020304" pitchFamily="18" charset="0"/>
              </a:rPr>
              <a:t>Digital processors and specialized chips platform.</a:t>
            </a:r>
          </a:p>
          <a:p>
            <a:pPr algn="l">
              <a:buFont typeface="Arial" panose="020B0604020202020204" pitchFamily="34" charset="0"/>
              <a:buChar char="•"/>
            </a:pPr>
            <a:r>
              <a:rPr lang="en-US" sz="2800" b="0" i="0" u="none" strike="noStrike" dirty="0">
                <a:effectLst/>
                <a:latin typeface="Times New Roman" panose="02020603050405020304" pitchFamily="18" charset="0"/>
                <a:ea typeface="Songti SC" panose="02010600040101010101" pitchFamily="2" charset="-122"/>
                <a:cs typeface="Times New Roman" panose="02020603050405020304" pitchFamily="18" charset="0"/>
              </a:rPr>
              <a:t>Limited creativity; mimics patterns in training data.</a:t>
            </a:r>
          </a:p>
        </p:txBody>
      </p:sp>
      <p:sp>
        <p:nvSpPr>
          <p:cNvPr id="11" name="TextBox 10">
            <a:extLst>
              <a:ext uri="{FF2B5EF4-FFF2-40B4-BE49-F238E27FC236}">
                <a16:creationId xmlns:a16="http://schemas.microsoft.com/office/drawing/2014/main" id="{ED59E792-B192-3FC0-24D0-B1B587ACA472}"/>
              </a:ext>
            </a:extLst>
          </p:cNvPr>
          <p:cNvSpPr txBox="1"/>
          <p:nvPr/>
        </p:nvSpPr>
        <p:spPr>
          <a:xfrm>
            <a:off x="478476" y="5525771"/>
            <a:ext cx="11388436" cy="923330"/>
          </a:xfrm>
          <a:prstGeom prst="rect">
            <a:avLst/>
          </a:prstGeom>
          <a:noFill/>
        </p:spPr>
        <p:txBody>
          <a:bodyPr wrap="square">
            <a:spAutoFit/>
          </a:bodyPr>
          <a:lstStyle/>
          <a:p>
            <a:pPr algn="just"/>
            <a:r>
              <a:rPr lang="en-US" b="0"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The brain showcases natural evolution, rich context awareness, and inherent creativity. ANNs are constrained by hardware, require explicit context modeling, and mostly mimic training patterns. This highlights the unique flexibility of biological systems.</a:t>
            </a:r>
          </a:p>
        </p:txBody>
      </p:sp>
    </p:spTree>
    <p:extLst>
      <p:ext uri="{BB962C8B-B14F-4D97-AF65-F5344CB8AC3E}">
        <p14:creationId xmlns:p14="http://schemas.microsoft.com/office/powerpoint/2010/main" val="2271102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9693"/>
          </a:xfrm>
        </p:spPr>
        <p:txBody>
          <a:bodyPr/>
          <a:lstStyle/>
          <a:p>
            <a:r>
              <a:rPr b="1" dirty="0">
                <a:latin typeface="Times New Roman" panose="02020603050405020304" pitchFamily="18" charset="0"/>
                <a:cs typeface="Times New Roman" panose="02020603050405020304" pitchFamily="18" charset="0"/>
              </a:rPr>
              <a:t>Models of a Neuron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458930"/>
                <a:ext cx="10515600" cy="4718033"/>
              </a:xfrm>
            </p:spPr>
            <p:txBody>
              <a:bodyPr>
                <a:noAutofit/>
              </a:bodyPr>
              <a:lstStyle/>
              <a:p>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A </a:t>
                </a:r>
                <a:r>
                  <a:rPr lang="en-US" sz="2400" i="1" dirty="0">
                    <a:effectLst/>
                    <a:latin typeface="Times New Roman" panose="02020603050405020304" pitchFamily="18" charset="0"/>
                    <a:ea typeface="Songti SC" panose="02010600040101010101" pitchFamily="2" charset="-122"/>
                    <a:cs typeface="Times New Roman" panose="02020603050405020304" pitchFamily="18" charset="0"/>
                  </a:rPr>
                  <a:t>neuron </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is an information-processing unit that is fundamental to the operation of a neural network. </a:t>
                </a:r>
                <a:endParaRPr lang="en-US" sz="2400" dirty="0">
                  <a:latin typeface="Times New Roman" panose="02020603050405020304" pitchFamily="18" charset="0"/>
                  <a:ea typeface="Songti SC" panose="02010600040101010101" pitchFamily="2" charset="-122"/>
                  <a:cs typeface="Times New Roman" panose="02020603050405020304" pitchFamily="18" charset="0"/>
                </a:endParaRPr>
              </a:p>
              <a:p>
                <a:r>
                  <a:rPr sz="2400" dirty="0">
                    <a:latin typeface="Times New Roman" panose="02020603050405020304" pitchFamily="18" charset="0"/>
                    <a:ea typeface="Songti SC" panose="02010600040101010101" pitchFamily="2" charset="-122"/>
                    <a:cs typeface="Times New Roman" panose="02020603050405020304" pitchFamily="18" charset="0"/>
                  </a:rPr>
                  <a:t>Biological: Dendrites, Soma, Axon</a:t>
                </a:r>
                <a:endParaRPr lang="en-US" sz="2400" dirty="0">
                  <a:latin typeface="Times New Roman" panose="02020603050405020304" pitchFamily="18" charset="0"/>
                  <a:ea typeface="Songti SC" panose="02010600040101010101" pitchFamily="2" charset="-122"/>
                  <a:cs typeface="Times New Roman" panose="02020603050405020304" pitchFamily="18" charset="0"/>
                </a:endParaRPr>
              </a:p>
              <a:p>
                <a:r>
                  <a:rPr sz="2400" dirty="0">
                    <a:latin typeface="Times New Roman" panose="02020603050405020304" pitchFamily="18" charset="0"/>
                    <a:ea typeface="Songti SC" panose="02010600040101010101" pitchFamily="2" charset="-122"/>
                    <a:cs typeface="Times New Roman" panose="02020603050405020304" pitchFamily="18" charset="0"/>
                  </a:rPr>
                  <a:t>Artificial:</a:t>
                </a:r>
                <a:endParaRPr lang="en-US" sz="2400" dirty="0">
                  <a:latin typeface="Times New Roman" panose="02020603050405020304" pitchFamily="18" charset="0"/>
                  <a:ea typeface="Songti SC" panose="02010600040101010101" pitchFamily="2" charset="-122"/>
                  <a:cs typeface="Times New Roman" panose="02020603050405020304" pitchFamily="18" charset="0"/>
                </a:endParaRPr>
              </a:p>
              <a:p>
                <a:pPr lvl="1" algn="just"/>
                <a:r>
                  <a:rPr lang="en-US" dirty="0">
                    <a:latin typeface="Times New Roman" panose="02020603050405020304" pitchFamily="18" charset="0"/>
                    <a:ea typeface="Songti SC" panose="02010600040101010101" pitchFamily="2" charset="-122"/>
                    <a:cs typeface="Times New Roman" panose="02020603050405020304" pitchFamily="18" charset="0"/>
                  </a:rPr>
                  <a:t>McCulloch-Pitts Neuron model: Simplified mathematical model.</a:t>
                </a:r>
              </a:p>
              <a:p>
                <a:pPr lvl="1" algn="just"/>
                <a:r>
                  <a:rPr lang="en-US" dirty="0">
                    <a:latin typeface="Times New Roman" panose="02020603050405020304" pitchFamily="18" charset="0"/>
                    <a:ea typeface="Songti SC" panose="02010600040101010101" pitchFamily="2" charset="-122"/>
                    <a:cs typeface="Times New Roman" panose="02020603050405020304" pitchFamily="18" charset="0"/>
                  </a:rPr>
                  <a:t>Neuron consists of inputs, summation function, activation function, and output.</a:t>
                </a:r>
              </a:p>
              <a:p>
                <a:pPr lvl="1"/>
                <a:r>
                  <a:rPr dirty="0">
                    <a:latin typeface="Times New Roman" panose="02020603050405020304" pitchFamily="18" charset="0"/>
                    <a:ea typeface="Songti SC" panose="02010600040101010101" pitchFamily="2" charset="-122"/>
                    <a:cs typeface="Times New Roman" panose="02020603050405020304" pitchFamily="18" charset="0"/>
                  </a:rPr>
                  <a:t>Inputs</a:t>
                </a:r>
                <a:r>
                  <a:rPr lang="en-US" dirty="0">
                    <a:latin typeface="Times New Roman" panose="02020603050405020304" pitchFamily="18" charset="0"/>
                    <a:ea typeface="Songti SC" panose="02010600040101010101" pitchFamily="2" charset="-122"/>
                    <a:cs typeface="Times New Roman" panose="02020603050405020304" pitchFamily="18" charset="0"/>
                  </a:rPr>
                  <a:t> signals: </a:t>
                </a:r>
                <a:r>
                  <a:rPr dirty="0">
                    <a:latin typeface="Times New Roman" panose="02020603050405020304" pitchFamily="18" charset="0"/>
                    <a:ea typeface="Songti SC" panose="02010600040101010101" pitchFamily="2" charset="-122"/>
                    <a:cs typeface="Times New Roman" panose="02020603050405020304" pitchFamily="18" charset="0"/>
                  </a:rPr>
                  <a:t> (</a:t>
                </a:r>
                <a:r>
                  <a:rPr lang="en-US" sz="2400" i="1" dirty="0">
                    <a:effectLst/>
                    <a:latin typeface="Times New Roman" panose="02020603050405020304" pitchFamily="18" charset="0"/>
                    <a:ea typeface="Songti SC" panose="02010600040101010101" pitchFamily="2" charset="-122"/>
                    <a:cs typeface="Times New Roman" panose="02020603050405020304" pitchFamily="18" charset="0"/>
                  </a:rPr>
                  <a:t>x</a:t>
                </a:r>
                <a:r>
                  <a:rPr lang="en-US" sz="2400" baseline="-25000" dirty="0">
                    <a:effectLst/>
                    <a:latin typeface="Times New Roman" panose="02020603050405020304" pitchFamily="18" charset="0"/>
                    <a:ea typeface="Songti SC" panose="02010600040101010101" pitchFamily="2" charset="-122"/>
                    <a:cs typeface="Times New Roman" panose="02020603050405020304" pitchFamily="18" charset="0"/>
                  </a:rPr>
                  <a:t>1</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 </a:t>
                </a:r>
                <a:r>
                  <a:rPr lang="en-US" sz="2400" i="1" dirty="0">
                    <a:effectLst/>
                    <a:latin typeface="Times New Roman" panose="02020603050405020304" pitchFamily="18" charset="0"/>
                    <a:ea typeface="Songti SC" panose="02010600040101010101" pitchFamily="2" charset="-122"/>
                    <a:cs typeface="Times New Roman" panose="02020603050405020304" pitchFamily="18" charset="0"/>
                  </a:rPr>
                  <a:t>x</a:t>
                </a:r>
                <a:r>
                  <a:rPr lang="en-US" sz="2400" baseline="-25000" dirty="0">
                    <a:effectLst/>
                    <a:latin typeface="Times New Roman" panose="02020603050405020304" pitchFamily="18" charset="0"/>
                    <a:ea typeface="Songti SC" panose="02010600040101010101" pitchFamily="2" charset="-122"/>
                    <a:cs typeface="Times New Roman" panose="02020603050405020304" pitchFamily="18" charset="0"/>
                  </a:rPr>
                  <a:t>2</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 ..., </a:t>
                </a:r>
                <a:r>
                  <a:rPr lang="en-US" sz="2400" i="1" dirty="0" err="1">
                    <a:effectLst/>
                    <a:latin typeface="Times New Roman" panose="02020603050405020304" pitchFamily="18" charset="0"/>
                    <a:ea typeface="Songti SC" panose="02010600040101010101" pitchFamily="2" charset="-122"/>
                    <a:cs typeface="Times New Roman" panose="02020603050405020304" pitchFamily="18" charset="0"/>
                  </a:rPr>
                  <a:t>x</a:t>
                </a:r>
                <a:r>
                  <a:rPr lang="en-US" sz="2400" i="1" baseline="-25000" dirty="0" err="1">
                    <a:effectLst/>
                    <a:latin typeface="Times New Roman" panose="02020603050405020304" pitchFamily="18" charset="0"/>
                    <a:ea typeface="Songti SC" panose="02010600040101010101" pitchFamily="2" charset="-122"/>
                    <a:cs typeface="Times New Roman" panose="02020603050405020304" pitchFamily="18" charset="0"/>
                  </a:rPr>
                  <a:t>m</a:t>
                </a:r>
                <a:r>
                  <a:rPr lang="en-US" sz="2400" i="1" dirty="0">
                    <a:effectLst/>
                    <a:latin typeface="Times New Roman" panose="02020603050405020304" pitchFamily="18" charset="0"/>
                    <a:ea typeface="Songti SC" panose="02010600040101010101" pitchFamily="2" charset="-122"/>
                    <a:cs typeface="Times New Roman" panose="02020603050405020304" pitchFamily="18" charset="0"/>
                  </a:rPr>
                  <a:t> </a:t>
                </a:r>
                <a:r>
                  <a:rPr dirty="0">
                    <a:latin typeface="Times New Roman" panose="02020603050405020304" pitchFamily="18" charset="0"/>
                    <a:ea typeface="Songti SC" panose="02010600040101010101" pitchFamily="2" charset="-122"/>
                    <a:cs typeface="Times New Roman" panose="02020603050405020304" pitchFamily="18" charset="0"/>
                  </a:rPr>
                  <a:t>), </a:t>
                </a:r>
                <a:endParaRPr lang="en-US" dirty="0">
                  <a:latin typeface="Times New Roman" panose="02020603050405020304" pitchFamily="18" charset="0"/>
                  <a:ea typeface="Songti SC" panose="02010600040101010101" pitchFamily="2" charset="-122"/>
                  <a:cs typeface="Times New Roman" panose="02020603050405020304" pitchFamily="18" charset="0"/>
                </a:endParaRPr>
              </a:p>
              <a:p>
                <a:pPr lvl="1"/>
                <a:r>
                  <a:rPr lang="en-US" dirty="0">
                    <a:latin typeface="Times New Roman" panose="02020603050405020304" pitchFamily="18" charset="0"/>
                    <a:ea typeface="Songti SC" panose="02010600040101010101" pitchFamily="2" charset="-122"/>
                    <a:cs typeface="Times New Roman" panose="02020603050405020304" pitchFamily="18" charset="0"/>
                  </a:rPr>
                  <a:t>S</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ynaptic w</a:t>
                </a:r>
                <a:r>
                  <a:rPr dirty="0">
                    <a:latin typeface="Times New Roman" panose="02020603050405020304" pitchFamily="18" charset="0"/>
                    <a:ea typeface="Songti SC" panose="02010600040101010101" pitchFamily="2" charset="-122"/>
                    <a:cs typeface="Times New Roman" panose="02020603050405020304" pitchFamily="18" charset="0"/>
                  </a:rPr>
                  <a:t>eights (</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w</a:t>
                </a:r>
                <a:r>
                  <a:rPr lang="en-US" sz="2400" i="1" baseline="-25000" dirty="0">
                    <a:effectLst/>
                    <a:latin typeface="Times New Roman" panose="02020603050405020304" pitchFamily="18" charset="0"/>
                    <a:ea typeface="Songti SC" panose="02010600040101010101" pitchFamily="2" charset="-122"/>
                    <a:cs typeface="Times New Roman" panose="02020603050405020304" pitchFamily="18" charset="0"/>
                  </a:rPr>
                  <a:t>k</a:t>
                </a:r>
                <a:r>
                  <a:rPr lang="en-US" sz="2400" baseline="-25000" dirty="0">
                    <a:effectLst/>
                    <a:latin typeface="Times New Roman" panose="02020603050405020304" pitchFamily="18" charset="0"/>
                    <a:ea typeface="Songti SC" panose="02010600040101010101" pitchFamily="2" charset="-122"/>
                    <a:cs typeface="Times New Roman" panose="02020603050405020304" pitchFamily="18" charset="0"/>
                  </a:rPr>
                  <a:t>1</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 w</a:t>
                </a:r>
                <a:r>
                  <a:rPr lang="en-US" sz="2400" i="1" baseline="-25000" dirty="0">
                    <a:effectLst/>
                    <a:latin typeface="Times New Roman" panose="02020603050405020304" pitchFamily="18" charset="0"/>
                    <a:ea typeface="Songti SC" panose="02010600040101010101" pitchFamily="2" charset="-122"/>
                    <a:cs typeface="Times New Roman" panose="02020603050405020304" pitchFamily="18" charset="0"/>
                  </a:rPr>
                  <a:t>k</a:t>
                </a:r>
                <a:r>
                  <a:rPr lang="en-US" sz="2400" baseline="-25000" dirty="0">
                    <a:effectLst/>
                    <a:latin typeface="Times New Roman" panose="02020603050405020304" pitchFamily="18" charset="0"/>
                    <a:ea typeface="Songti SC" panose="02010600040101010101" pitchFamily="2" charset="-122"/>
                    <a:cs typeface="Times New Roman" panose="02020603050405020304" pitchFamily="18" charset="0"/>
                  </a:rPr>
                  <a:t>2</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 ..., </a:t>
                </a:r>
                <a:r>
                  <a:rPr lang="en-US" sz="2400" dirty="0" err="1">
                    <a:effectLst/>
                    <a:latin typeface="Times New Roman" panose="02020603050405020304" pitchFamily="18" charset="0"/>
                    <a:ea typeface="Songti SC" panose="02010600040101010101" pitchFamily="2" charset="-122"/>
                    <a:cs typeface="Times New Roman" panose="02020603050405020304" pitchFamily="18" charset="0"/>
                  </a:rPr>
                  <a:t>w</a:t>
                </a:r>
                <a:r>
                  <a:rPr lang="en-US" sz="2400" i="1" baseline="-25000" dirty="0" err="1">
                    <a:effectLst/>
                    <a:latin typeface="Times New Roman" panose="02020603050405020304" pitchFamily="18" charset="0"/>
                    <a:ea typeface="Songti SC" panose="02010600040101010101" pitchFamily="2" charset="-122"/>
                    <a:cs typeface="Times New Roman" panose="02020603050405020304" pitchFamily="18" charset="0"/>
                  </a:rPr>
                  <a:t>km</a:t>
                </a:r>
                <a:r>
                  <a:rPr lang="en-US" sz="2400" i="1" dirty="0">
                    <a:effectLst/>
                    <a:latin typeface="Times New Roman" panose="02020603050405020304" pitchFamily="18" charset="0"/>
                    <a:ea typeface="Songti SC" panose="02010600040101010101" pitchFamily="2" charset="-122"/>
                    <a:cs typeface="Times New Roman" panose="02020603050405020304" pitchFamily="18" charset="0"/>
                  </a:rPr>
                  <a:t> </a:t>
                </a:r>
                <a:r>
                  <a:rPr dirty="0">
                    <a:latin typeface="Times New Roman" panose="02020603050405020304" pitchFamily="18" charset="0"/>
                    <a:ea typeface="Songti SC" panose="02010600040101010101" pitchFamily="2" charset="-122"/>
                    <a:cs typeface="Times New Roman" panose="02020603050405020304" pitchFamily="18" charset="0"/>
                  </a:rPr>
                  <a:t>)</a:t>
                </a:r>
                <a:endParaRPr lang="en-US" dirty="0">
                  <a:latin typeface="Times New Roman" panose="02020603050405020304" pitchFamily="18" charset="0"/>
                  <a:ea typeface="Songti SC" panose="02010600040101010101" pitchFamily="2" charset="-122"/>
                  <a:cs typeface="Times New Roman" panose="02020603050405020304" pitchFamily="18" charset="0"/>
                </a:endParaRPr>
              </a:p>
              <a:p>
                <a:pPr lvl="1"/>
                <a:r>
                  <a:rPr lang="en-US" sz="2400" i="1" dirty="0">
                    <a:effectLst/>
                    <a:latin typeface="Times New Roman" panose="02020603050405020304" pitchFamily="18" charset="0"/>
                    <a:ea typeface="Songti SC" panose="02010600040101010101" pitchFamily="2" charset="-122"/>
                    <a:cs typeface="Times New Roman" panose="02020603050405020304" pitchFamily="18" charset="0"/>
                  </a:rPr>
                  <a:t>b</a:t>
                </a:r>
                <a:r>
                  <a:rPr lang="en-US" sz="2400" i="1" baseline="-25000" dirty="0">
                    <a:effectLst/>
                    <a:latin typeface="Times New Roman" panose="02020603050405020304" pitchFamily="18" charset="0"/>
                    <a:ea typeface="Songti SC" panose="02010600040101010101" pitchFamily="2" charset="-122"/>
                    <a:cs typeface="Times New Roman" panose="02020603050405020304" pitchFamily="18" charset="0"/>
                  </a:rPr>
                  <a:t>k</a:t>
                </a:r>
                <a:r>
                  <a:rPr lang="en-US" sz="2400" i="1" dirty="0">
                    <a:effectLst/>
                    <a:latin typeface="Times New Roman" panose="02020603050405020304" pitchFamily="18" charset="0"/>
                    <a:ea typeface="Songti SC" panose="02010600040101010101" pitchFamily="2" charset="-122"/>
                    <a:cs typeface="Times New Roman" panose="02020603050405020304" pitchFamily="18" charset="0"/>
                  </a:rPr>
                  <a:t> </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is the bias</a:t>
                </a:r>
                <a:endParaRPr lang="en-US" dirty="0">
                  <a:latin typeface="Times New Roman" panose="02020603050405020304" pitchFamily="18" charset="0"/>
                  <a:ea typeface="Songti SC" panose="02010600040101010101" pitchFamily="2" charset="-122"/>
                  <a:cs typeface="Times New Roman" panose="02020603050405020304" pitchFamily="18" charset="0"/>
                </a:endParaRPr>
              </a:p>
              <a:p>
                <a:pPr lvl="1"/>
                <a:r>
                  <a:rPr dirty="0">
                    <a:latin typeface="Times New Roman" panose="02020603050405020304" pitchFamily="18" charset="0"/>
                    <a:ea typeface="Songti SC" panose="02010600040101010101" pitchFamily="2" charset="-122"/>
                    <a:cs typeface="Times New Roman" panose="02020603050405020304" pitchFamily="18" charset="0"/>
                  </a:rPr>
                  <a:t>Weighted Sum: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𝑘</m:t>
                        </m:r>
                      </m:sub>
                    </m:sSub>
                  </m:oMath>
                </a14:m>
                <a:r>
                  <a:rPr dirty="0">
                    <a:latin typeface="Times New Roman" panose="02020603050405020304" pitchFamily="18" charset="0"/>
                    <a:ea typeface="Songti SC" panose="02010600040101010101" pitchFamily="2" charset="-122"/>
                    <a:cs typeface="Times New Roman" panose="02020603050405020304" pitchFamily="18" charset="0"/>
                  </a:rPr>
                  <a:t> = </a:t>
                </a:r>
                <a:r>
                  <a:rPr dirty="0" err="1">
                    <a:latin typeface="Times New Roman" panose="02020603050405020304" pitchFamily="18" charset="0"/>
                    <a:ea typeface="Songti SC" panose="02010600040101010101" pitchFamily="2" charset="-122"/>
                    <a:cs typeface="Times New Roman" panose="02020603050405020304" pitchFamily="18" charset="0"/>
                  </a:rPr>
                  <a:t>Σ</a:t>
                </a:r>
                <a:r>
                  <a:rPr lang="en-US" dirty="0">
                    <a:latin typeface="Times New Roman" panose="02020603050405020304" pitchFamily="18" charset="0"/>
                    <a:ea typeface="Songti SC" panose="02010600040101010101" pitchFamily="2" charset="-122"/>
                    <a:cs typeface="Times New Roman" panose="02020603050405020304" pitchFamily="18" charset="0"/>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𝑘𝑗</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oMath>
                </a14:m>
                <a:r>
                  <a:rPr lang="en-US" dirty="0">
                    <a:latin typeface="Times New Roman" panose="02020603050405020304" pitchFamily="18" charset="0"/>
                    <a:ea typeface="Songti SC" panose="02010600040101010101" pitchFamily="2" charset="-122"/>
                    <a:cs typeface="Times New Roman" panose="02020603050405020304" pitchFamily="18" charset="0"/>
                  </a:rPr>
                  <a:t>)</a:t>
                </a:r>
                <a:r>
                  <a:rPr lang="en-US" baseline="-25000" dirty="0">
                    <a:latin typeface="Times New Roman" panose="02020603050405020304" pitchFamily="18" charset="0"/>
                    <a:ea typeface="Songti SC" panose="02010600040101010101" pitchFamily="2" charset="-122"/>
                    <a:cs typeface="Times New Roman" panose="02020603050405020304" pitchFamily="18" charset="0"/>
                  </a:rPr>
                  <a:t>, </a:t>
                </a:r>
                <a:r>
                  <a:rPr lang="en-US" dirty="0">
                    <a:latin typeface="Times New Roman" panose="02020603050405020304" pitchFamily="18" charset="0"/>
                    <a:ea typeface="Songti SC" panose="02010600040101010101" pitchFamily="2" charset="-122"/>
                    <a:cs typeface="Times New Roman" panose="02020603050405020304" pitchFamily="18" charset="0"/>
                  </a:rPr>
                  <a:t>Where j= 1,2,3,…,m</a:t>
                </a:r>
              </a:p>
              <a:p>
                <a:pPr lvl="1"/>
                <a:r>
                  <a:rPr lang="en-US" dirty="0">
                    <a:latin typeface="Times New Roman" panose="02020603050405020304" pitchFamily="18" charset="0"/>
                    <a:ea typeface="Songti SC" panose="02010600040101010101" pitchFamily="2" charset="-122"/>
                    <a:cs typeface="Times New Roman" panose="02020603050405020304" pitchFamily="18" charset="0"/>
                  </a:rPr>
                  <a:t>Output =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latin typeface="Times New Roman" panose="02020603050405020304" pitchFamily="18" charset="0"/>
                    <a:ea typeface="Songti SC" panose="02010600040101010101" pitchFamily="2" charset="-122"/>
                    <a:cs typeface="Times New Roman" panose="02020603050405020304" pitchFamily="18" charset="0"/>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 </m:t>
                    </m:r>
                  </m:oMath>
                </a14:m>
                <a:r>
                  <a:rPr lang="en-US" dirty="0">
                    <a:latin typeface="Times New Roman" panose="02020603050405020304" pitchFamily="18" charset="0"/>
                    <a:ea typeface="Songti SC" panose="02010600040101010101" pitchFamily="2" charset="-122"/>
                    <a:cs typeface="Times New Roman" panose="02020603050405020304" pitchFamily="18" charset="0"/>
                  </a:rPr>
                  <a:t>+ b</a:t>
                </a:r>
                <a:r>
                  <a:rPr lang="en-US" baseline="-25000" dirty="0">
                    <a:latin typeface="Times New Roman" panose="02020603050405020304" pitchFamily="18" charset="0"/>
                    <a:ea typeface="Songti SC" panose="02010600040101010101" pitchFamily="2" charset="-122"/>
                    <a:cs typeface="Times New Roman" panose="02020603050405020304" pitchFamily="18" charset="0"/>
                  </a:rPr>
                  <a:t>k</a:t>
                </a:r>
                <a:r>
                  <a:rPr lang="en-US" dirty="0">
                    <a:latin typeface="Times New Roman" panose="02020603050405020304" pitchFamily="18" charset="0"/>
                    <a:ea typeface="Songti SC" panose="02010600040101010101" pitchFamily="2" charset="-122"/>
                    <a:cs typeface="Times New Roman" panose="02020603050405020304" pitchFamily="18" charset="0"/>
                  </a:rPr>
                  <a:t>) where </a:t>
                </a:r>
                <a14:m>
                  <m:oMath xmlns:m="http://schemas.openxmlformats.org/officeDocument/2006/math">
                    <m:r>
                      <a:rPr lang="en-US" i="1">
                        <a:latin typeface="Cambria Math" panose="02040503050406030204" pitchFamily="18" charset="0"/>
                        <a:ea typeface="Cambria Math" panose="02040503050406030204" pitchFamily="18" charset="0"/>
                      </a:rPr>
                      <m:t>𝜑</m:t>
                    </m:r>
                  </m:oMath>
                </a14:m>
                <a:r>
                  <a:rPr lang="en-US" dirty="0">
                    <a:latin typeface="Times New Roman" panose="02020603050405020304" pitchFamily="18" charset="0"/>
                    <a:ea typeface="Songti SC" panose="02010600040101010101" pitchFamily="2" charset="-122"/>
                    <a:cs typeface="Times New Roman" panose="02020603050405020304" pitchFamily="18" charset="0"/>
                  </a:rPr>
                  <a:t> is an activation function.</a:t>
                </a:r>
              </a:p>
              <a:p>
                <a:pPr lvl="1"/>
                <a:endParaRPr dirty="0">
                  <a:latin typeface="Times New Roman" panose="02020603050405020304" pitchFamily="18" charset="0"/>
                  <a:ea typeface="Songti SC" panose="02010600040101010101" pitchFamily="2" charset="-122"/>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458930"/>
                <a:ext cx="10515600" cy="4718033"/>
              </a:xfrm>
              <a:blipFill>
                <a:blip r:embed="rId3"/>
                <a:stretch>
                  <a:fillRect l="-844" t="-1609" r="-1568" b="-4290"/>
                </a:stretch>
              </a:blipFill>
            </p:spPr>
            <p:txBody>
              <a:bodyPr/>
              <a:lstStyle/>
              <a:p>
                <a:r>
                  <a:rPr lang="en-NP">
                    <a:noFill/>
                  </a:rPr>
                  <a:t> </a:t>
                </a:r>
              </a:p>
            </p:txBody>
          </p:sp>
        </mc:Fallback>
      </mc:AlternateContent>
      <p:sp>
        <p:nvSpPr>
          <p:cNvPr id="4" name="Date Placeholder 3">
            <a:extLst>
              <a:ext uri="{FF2B5EF4-FFF2-40B4-BE49-F238E27FC236}">
                <a16:creationId xmlns:a16="http://schemas.microsoft.com/office/drawing/2014/main" id="{8939EA11-5359-73E6-1AED-208551FFB17C}"/>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1747C9F6-B6D1-B6C4-7ABE-B28E56637D71}"/>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E10C94E2-DD36-34C1-A01E-DD9ED2241A09}"/>
              </a:ext>
            </a:extLst>
          </p:cNvPr>
          <p:cNvSpPr>
            <a:spLocks noGrp="1"/>
          </p:cNvSpPr>
          <p:nvPr>
            <p:ph type="sldNum" sz="quarter" idx="12"/>
          </p:nvPr>
        </p:nvSpPr>
        <p:spPr/>
        <p:txBody>
          <a:bodyPr/>
          <a:lstStyle/>
          <a:p>
            <a:fld id="{01F3109D-D485-C449-906D-5F5D4F3CBBE8}" type="slidenum">
              <a:rPr lang="en-NP" smtClean="0"/>
              <a:t>12</a:t>
            </a:fld>
            <a:endParaRPr lang="en-NP"/>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DC9C8E-3184-17D7-B005-C54147B0B5DC}"/>
              </a:ext>
            </a:extLst>
          </p:cNvPr>
          <p:cNvSpPr>
            <a:spLocks noGrp="1"/>
          </p:cNvSpPr>
          <p:nvPr>
            <p:ph type="dt" sz="half" idx="10"/>
          </p:nvPr>
        </p:nvSpPr>
        <p:spPr/>
        <p:txBody>
          <a:bodyPr/>
          <a:lstStyle/>
          <a:p>
            <a:r>
              <a:rPr lang="en-US"/>
              <a:t>11/06/2025</a:t>
            </a:r>
            <a:endParaRPr lang="en-NP"/>
          </a:p>
        </p:txBody>
      </p:sp>
      <p:sp>
        <p:nvSpPr>
          <p:cNvPr id="3" name="Footer Placeholder 2">
            <a:extLst>
              <a:ext uri="{FF2B5EF4-FFF2-40B4-BE49-F238E27FC236}">
                <a16:creationId xmlns:a16="http://schemas.microsoft.com/office/drawing/2014/main" id="{1B0F185E-5B82-57BF-19FA-961DBB2D269A}"/>
              </a:ext>
            </a:extLst>
          </p:cNvPr>
          <p:cNvSpPr>
            <a:spLocks noGrp="1"/>
          </p:cNvSpPr>
          <p:nvPr>
            <p:ph type="ftr" sz="quarter" idx="11"/>
          </p:nvPr>
        </p:nvSpPr>
        <p:spPr/>
        <p:txBody>
          <a:bodyPr/>
          <a:lstStyle/>
          <a:p>
            <a:r>
              <a:rPr lang="en-US"/>
              <a:t>@Kiran Bagale</a:t>
            </a:r>
            <a:endParaRPr lang="en-NP"/>
          </a:p>
        </p:txBody>
      </p:sp>
      <p:sp>
        <p:nvSpPr>
          <p:cNvPr id="4" name="Slide Number Placeholder 3">
            <a:extLst>
              <a:ext uri="{FF2B5EF4-FFF2-40B4-BE49-F238E27FC236}">
                <a16:creationId xmlns:a16="http://schemas.microsoft.com/office/drawing/2014/main" id="{C0973D15-936C-5AC5-A8DD-165CF4CA09EE}"/>
              </a:ext>
            </a:extLst>
          </p:cNvPr>
          <p:cNvSpPr>
            <a:spLocks noGrp="1"/>
          </p:cNvSpPr>
          <p:nvPr>
            <p:ph type="sldNum" sz="quarter" idx="12"/>
          </p:nvPr>
        </p:nvSpPr>
        <p:spPr/>
        <p:txBody>
          <a:bodyPr/>
          <a:lstStyle/>
          <a:p>
            <a:fld id="{01F3109D-D485-C449-906D-5F5D4F3CBBE8}" type="slidenum">
              <a:rPr lang="en-NP" smtClean="0"/>
              <a:t>13</a:t>
            </a:fld>
            <a:endParaRPr lang="en-NP"/>
          </a:p>
        </p:txBody>
      </p:sp>
      <p:pic>
        <p:nvPicPr>
          <p:cNvPr id="5" name="Picture 4">
            <a:extLst>
              <a:ext uri="{FF2B5EF4-FFF2-40B4-BE49-F238E27FC236}">
                <a16:creationId xmlns:a16="http://schemas.microsoft.com/office/drawing/2014/main" id="{7802985A-F146-C88F-5B63-17A387F8687F}"/>
              </a:ext>
            </a:extLst>
          </p:cNvPr>
          <p:cNvPicPr>
            <a:picLocks noChangeAspect="1"/>
          </p:cNvPicPr>
          <p:nvPr/>
        </p:nvPicPr>
        <p:blipFill>
          <a:blip r:embed="rId3"/>
          <a:stretch>
            <a:fillRect/>
          </a:stretch>
        </p:blipFill>
        <p:spPr>
          <a:xfrm>
            <a:off x="2124739" y="734761"/>
            <a:ext cx="7772400" cy="4665464"/>
          </a:xfrm>
          <a:prstGeom prst="rect">
            <a:avLst/>
          </a:prstGeom>
        </p:spPr>
      </p:pic>
      <p:sp>
        <p:nvSpPr>
          <p:cNvPr id="7" name="TextBox 6">
            <a:extLst>
              <a:ext uri="{FF2B5EF4-FFF2-40B4-BE49-F238E27FC236}">
                <a16:creationId xmlns:a16="http://schemas.microsoft.com/office/drawing/2014/main" id="{52F1A13D-500E-E91A-3922-C0378E0E5884}"/>
              </a:ext>
            </a:extLst>
          </p:cNvPr>
          <p:cNvSpPr txBox="1"/>
          <p:nvPr/>
        </p:nvSpPr>
        <p:spPr>
          <a:xfrm>
            <a:off x="3474188" y="5789043"/>
            <a:ext cx="6097772" cy="400110"/>
          </a:xfrm>
          <a:prstGeom prst="rect">
            <a:avLst/>
          </a:prstGeom>
          <a:noFill/>
        </p:spPr>
        <p:txBody>
          <a:bodyPr wrap="square">
            <a:spAutoFit/>
          </a:bodyPr>
          <a:lstStyle/>
          <a:p>
            <a:r>
              <a:rPr lang="en-US" sz="2000" dirty="0">
                <a:effectLst/>
                <a:latin typeface="Times New Roman" panose="02020603050405020304" pitchFamily="18" charset="0"/>
                <a:ea typeface="Songti SC" panose="02010600040101010101" pitchFamily="2" charset="-122"/>
                <a:cs typeface="Times New Roman" panose="02020603050405020304" pitchFamily="18" charset="0"/>
              </a:rPr>
              <a:t>FIGURE 5: Nonlinear model of a neuron </a:t>
            </a:r>
            <a:endParaRPr lang="en-US" sz="2000" dirty="0">
              <a:latin typeface="Times New Roman" panose="02020603050405020304" pitchFamily="18" charset="0"/>
              <a:ea typeface="Song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82970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F0DC751-4D2A-1057-4503-0A9F92D17853}"/>
                  </a:ext>
                </a:extLst>
              </p:cNvPr>
              <p:cNvSpPr>
                <a:spLocks noGrp="1"/>
              </p:cNvSpPr>
              <p:nvPr>
                <p:ph idx="1"/>
              </p:nvPr>
            </p:nvSpPr>
            <p:spPr>
              <a:xfrm>
                <a:off x="838200" y="637953"/>
                <a:ext cx="10515600" cy="5539010"/>
              </a:xfrm>
            </p:spPr>
            <p:txBody>
              <a:bodyPr>
                <a:normAutofit/>
              </a:bodyPr>
              <a:lstStyle/>
              <a:p>
                <a:r>
                  <a:rPr lang="en-US" sz="3200" dirty="0">
                    <a:effectLst/>
                    <a:latin typeface="Times New Roman" panose="02020603050405020304" pitchFamily="18" charset="0"/>
                    <a:ea typeface="Songti SC" panose="02010600040101010101" pitchFamily="2" charset="-122"/>
                    <a:cs typeface="Times New Roman" panose="02020603050405020304" pitchFamily="18" charset="0"/>
                  </a:rPr>
                  <a:t>In mathematical terms, </a:t>
                </a:r>
                <a:endParaRPr lang="en-US" sz="4400" dirty="0">
                  <a:latin typeface="Times New Roman" panose="02020603050405020304" pitchFamily="18" charset="0"/>
                  <a:ea typeface="Songti SC" panose="02010600040101010101" pitchFamily="2" charset="-122"/>
                  <a:cs typeface="Times New Roman" panose="02020603050405020304" pitchFamily="18" charset="0"/>
                </a:endParaRPr>
              </a:p>
              <a:p>
                <a:pPr marL="0" indent="0" algn="ctr">
                  <a:buNone/>
                </a:pP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𝑢</m:t>
                        </m:r>
                      </m:e>
                      <m:sub>
                        <m:r>
                          <a:rPr lang="en-US" sz="2600" b="0" i="1" smtClean="0">
                            <a:latin typeface="Cambria Math" panose="02040503050406030204" pitchFamily="18" charset="0"/>
                          </a:rPr>
                          <m:t>𝑘</m:t>
                        </m:r>
                      </m:sub>
                    </m:sSub>
                    <m:r>
                      <a:rPr lang="en-US" sz="2600" b="0" i="1" smtClean="0">
                        <a:latin typeface="Cambria Math" panose="02040503050406030204" pitchFamily="18" charset="0"/>
                      </a:rPr>
                      <m:t>=</m:t>
                    </m:r>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r>
                          <a:rPr lang="en-US" sz="2600" b="0" i="1" smtClean="0">
                            <a:latin typeface="Cambria Math" panose="02040503050406030204" pitchFamily="18" charset="0"/>
                          </a:rPr>
                          <m:t>=1</m:t>
                        </m:r>
                      </m:sub>
                      <m:sup>
                        <m:r>
                          <a:rPr lang="en-US" sz="2600" b="0" i="1" smtClean="0">
                            <a:latin typeface="Cambria Math" panose="02040503050406030204" pitchFamily="18" charset="0"/>
                          </a:rPr>
                          <m:t>𝑚</m:t>
                        </m:r>
                      </m:sup>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𝑤</m:t>
                            </m:r>
                          </m:e>
                          <m:sub>
                            <m:r>
                              <a:rPr lang="en-US" sz="2600" b="0" i="1" smtClean="0">
                                <a:latin typeface="Cambria Math" panose="02040503050406030204" pitchFamily="18" charset="0"/>
                              </a:rPr>
                              <m:t>𝑘𝑗</m:t>
                            </m:r>
                          </m:sub>
                        </m:sSub>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𝑗</m:t>
                            </m:r>
                          </m:sub>
                        </m:sSub>
                      </m:e>
                    </m:nary>
                  </m:oMath>
                </a14:m>
                <a:r>
                  <a:rPr lang="en-NP" b="0" dirty="0">
                    <a:latin typeface="Times New Roman" panose="02020603050405020304" pitchFamily="18" charset="0"/>
                    <a:ea typeface="Songti SC" panose="02010600040101010101" pitchFamily="2" charset="-122"/>
                    <a:cs typeface="Times New Roman" panose="02020603050405020304" pitchFamily="18" charset="0"/>
                  </a:rPr>
                  <a:t>……(1)</a:t>
                </a:r>
              </a:p>
              <a:p>
                <a:pPr marL="0" indent="0">
                  <a:buNone/>
                </a:pPr>
                <a:r>
                  <a:rPr lang="en-NP" dirty="0">
                    <a:latin typeface="Times New Roman" panose="02020603050405020304" pitchFamily="18" charset="0"/>
                    <a:ea typeface="Songti SC" panose="02010600040101010101" pitchFamily="2" charset="-122"/>
                    <a:cs typeface="Times New Roman" panose="02020603050405020304" pitchFamily="18" charset="0"/>
                  </a:rPr>
                  <a:t>	and</a:t>
                </a:r>
              </a:p>
              <a:p>
                <a:pPr marL="0" indent="0" algn="ctr">
                  <a:buNone/>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oMath>
                </a14:m>
                <a:r>
                  <a:rPr lang="en-US" b="0" dirty="0">
                    <a:latin typeface="Times New Roman" panose="02020603050405020304" pitchFamily="18" charset="0"/>
                    <a:ea typeface="Songti SC" panose="02010600040101010101" pitchFamily="2" charset="-122"/>
                    <a:cs typeface="Times New Roman" panose="02020603050405020304" pitchFamily="18" charset="0"/>
                  </a:rPr>
                  <a:t>……(2)</a:t>
                </a:r>
              </a:p>
              <a:p>
                <a:pPr marL="0" indent="0" algn="just">
                  <a:buNone/>
                </a:pPr>
                <a:r>
                  <a:rPr lang="en-US" sz="2400" dirty="0">
                    <a:latin typeface="Times New Roman" panose="02020603050405020304" pitchFamily="18" charset="0"/>
                    <a:ea typeface="Songti SC" panose="02010600040101010101" pitchFamily="2" charset="-122"/>
                    <a:cs typeface="Times New Roman" panose="02020603050405020304" pitchFamily="18" charset="0"/>
                  </a:rPr>
                  <a:t>Here,</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 </a:t>
                </a:r>
                <a:r>
                  <a:rPr lang="en-US" sz="2400" i="1" dirty="0">
                    <a:effectLst/>
                    <a:latin typeface="Times New Roman" panose="02020603050405020304" pitchFamily="18" charset="0"/>
                    <a:ea typeface="Songti SC" panose="02010600040101010101" pitchFamily="2" charset="-122"/>
                    <a:cs typeface="Times New Roman" panose="02020603050405020304" pitchFamily="18" charset="0"/>
                  </a:rPr>
                  <a:t>b</a:t>
                </a:r>
                <a:r>
                  <a:rPr lang="en-US" sz="2400" i="1" baseline="-25000" dirty="0">
                    <a:effectLst/>
                    <a:latin typeface="Times New Roman" panose="02020603050405020304" pitchFamily="18" charset="0"/>
                    <a:ea typeface="Songti SC" panose="02010600040101010101" pitchFamily="2" charset="-122"/>
                    <a:cs typeface="Times New Roman" panose="02020603050405020304" pitchFamily="18" charset="0"/>
                  </a:rPr>
                  <a:t>k</a:t>
                </a:r>
                <a:r>
                  <a:rPr lang="en-US" sz="2400" i="1" dirty="0">
                    <a:effectLst/>
                    <a:latin typeface="Times New Roman" panose="02020603050405020304" pitchFamily="18" charset="0"/>
                    <a:ea typeface="Songti SC" panose="02010600040101010101" pitchFamily="2" charset="-122"/>
                    <a:cs typeface="Times New Roman" panose="02020603050405020304" pitchFamily="18" charset="0"/>
                  </a:rPr>
                  <a:t> </a:t>
                </a:r>
                <a:r>
                  <a:rPr lang="en-US" sz="2400" i="1" dirty="0">
                    <a:latin typeface="Times New Roman" panose="02020603050405020304" pitchFamily="18" charset="0"/>
                    <a:ea typeface="Songti SC" panose="02010600040101010101" pitchFamily="2" charset="-122"/>
                    <a:cs typeface="Times New Roman" panose="02020603050405020304" pitchFamily="18" charset="0"/>
                  </a:rPr>
                  <a:t>is the bias and has</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 the effect of applying an </a:t>
                </a:r>
                <a:r>
                  <a:rPr lang="en-US" sz="2400" i="1" dirty="0">
                    <a:effectLst/>
                    <a:latin typeface="Times New Roman" panose="02020603050405020304" pitchFamily="18" charset="0"/>
                    <a:ea typeface="Songti SC" panose="02010600040101010101" pitchFamily="2" charset="-122"/>
                    <a:cs typeface="Times New Roman" panose="02020603050405020304" pitchFamily="18" charset="0"/>
                  </a:rPr>
                  <a:t>affine transformation </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to the output </a:t>
                </a:r>
                <a:r>
                  <a:rPr lang="en-US" sz="2400" i="1" dirty="0" err="1">
                    <a:effectLst/>
                    <a:latin typeface="Times New Roman" panose="02020603050405020304" pitchFamily="18" charset="0"/>
                    <a:ea typeface="Songti SC" panose="02010600040101010101" pitchFamily="2" charset="-122"/>
                    <a:cs typeface="Times New Roman" panose="02020603050405020304" pitchFamily="18" charset="0"/>
                  </a:rPr>
                  <a:t>u</a:t>
                </a:r>
                <a:r>
                  <a:rPr lang="en-US" sz="2400" i="1" baseline="-25000" dirty="0" err="1">
                    <a:effectLst/>
                    <a:latin typeface="Times New Roman" panose="02020603050405020304" pitchFamily="18" charset="0"/>
                    <a:ea typeface="Songti SC" panose="02010600040101010101" pitchFamily="2" charset="-122"/>
                    <a:cs typeface="Times New Roman" panose="02020603050405020304" pitchFamily="18" charset="0"/>
                  </a:rPr>
                  <a:t>k</a:t>
                </a:r>
                <a:r>
                  <a:rPr lang="en-US" sz="2400" i="1" baseline="-25000" dirty="0">
                    <a:effectLst/>
                    <a:latin typeface="Times New Roman" panose="02020603050405020304" pitchFamily="18" charset="0"/>
                    <a:ea typeface="Songti SC" panose="02010600040101010101" pitchFamily="2" charset="-122"/>
                    <a:cs typeface="Times New Roman" panose="02020603050405020304" pitchFamily="18" charset="0"/>
                  </a:rPr>
                  <a:t> </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of the linear combiner in the model of Fig. 5, as </a:t>
                </a:r>
                <a:endParaRPr lang="en-US" sz="3600" dirty="0">
                  <a:latin typeface="Times New Roman" panose="02020603050405020304" pitchFamily="18" charset="0"/>
                  <a:ea typeface="Songti SC" panose="02010600040101010101" pitchFamily="2" charset="-122"/>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sz="2600" i="1" dirty="0" smtClean="0">
                              <a:effectLst/>
                              <a:latin typeface="Cambria Math" panose="02040503050406030204" pitchFamily="18" charset="0"/>
                            </a:rPr>
                          </m:ctrlPr>
                        </m:sSubPr>
                        <m:e>
                          <m:r>
                            <a:rPr lang="en-US" sz="2600" i="1" dirty="0">
                              <a:latin typeface="Cambria Math" panose="02040503050406030204" pitchFamily="18" charset="0"/>
                            </a:rPr>
                            <m:t>𝑣</m:t>
                          </m:r>
                        </m:e>
                        <m:sub>
                          <m:r>
                            <a:rPr lang="en-US" sz="2600" b="0" i="1" dirty="0" smtClean="0">
                              <a:effectLst/>
                              <a:latin typeface="Cambria Math" panose="02040503050406030204" pitchFamily="18" charset="0"/>
                            </a:rPr>
                            <m:t>𝑘</m:t>
                          </m:r>
                        </m:sub>
                      </m:sSub>
                      <m:r>
                        <a:rPr lang="en-US" sz="2600" i="1" dirty="0" smtClean="0">
                          <a:effectLst/>
                          <a:latin typeface="Cambria Math" panose="02040503050406030204" pitchFamily="18" charset="0"/>
                        </a:rPr>
                        <m:t> = </m:t>
                      </m:r>
                      <m:sSub>
                        <m:sSubPr>
                          <m:ctrlPr>
                            <a:rPr lang="en-US" sz="2600" i="1" dirty="0" smtClean="0">
                              <a:effectLst/>
                              <a:latin typeface="Cambria Math" panose="02040503050406030204" pitchFamily="18" charset="0"/>
                            </a:rPr>
                          </m:ctrlPr>
                        </m:sSubPr>
                        <m:e>
                          <m:r>
                            <a:rPr lang="en-US" sz="2600" b="0" i="1" dirty="0" smtClean="0">
                              <a:effectLst/>
                              <a:latin typeface="Cambria Math" panose="02040503050406030204" pitchFamily="18" charset="0"/>
                            </a:rPr>
                            <m:t>𝑢</m:t>
                          </m:r>
                        </m:e>
                        <m:sub>
                          <m:r>
                            <a:rPr lang="en-US" sz="2600" b="0" i="1" dirty="0" smtClean="0">
                              <a:effectLst/>
                              <a:latin typeface="Cambria Math" panose="02040503050406030204" pitchFamily="18" charset="0"/>
                            </a:rPr>
                            <m:t>𝑘</m:t>
                          </m:r>
                        </m:sub>
                      </m:sSub>
                      <m:r>
                        <a:rPr lang="en-US" sz="2600" i="1" dirty="0" smtClean="0">
                          <a:effectLst/>
                          <a:latin typeface="Cambria Math" panose="02040503050406030204" pitchFamily="18" charset="0"/>
                        </a:rPr>
                        <m:t> + </m:t>
                      </m:r>
                      <m:sSub>
                        <m:sSubPr>
                          <m:ctrlPr>
                            <a:rPr lang="en-US" sz="2600" i="1" dirty="0" smtClean="0">
                              <a:effectLst/>
                              <a:latin typeface="Cambria Math" panose="02040503050406030204" pitchFamily="18" charset="0"/>
                            </a:rPr>
                          </m:ctrlPr>
                        </m:sSubPr>
                        <m:e>
                          <m:r>
                            <a:rPr lang="en-US" sz="2600" b="0" i="1" dirty="0" smtClean="0">
                              <a:effectLst/>
                              <a:latin typeface="Cambria Math" panose="02040503050406030204" pitchFamily="18" charset="0"/>
                            </a:rPr>
                            <m:t>𝑏</m:t>
                          </m:r>
                        </m:e>
                        <m:sub>
                          <m:r>
                            <a:rPr lang="en-US" sz="2600" b="0" i="1" dirty="0" smtClean="0">
                              <a:effectLst/>
                              <a:latin typeface="Cambria Math" panose="02040503050406030204" pitchFamily="18" charset="0"/>
                            </a:rPr>
                            <m:t>𝑘</m:t>
                          </m:r>
                        </m:sub>
                      </m:sSub>
                      <m:r>
                        <a:rPr lang="en-US" sz="2600" b="0" i="0" dirty="0" smtClean="0">
                          <a:effectLst/>
                          <a:latin typeface="Cambria Math" panose="02040503050406030204" pitchFamily="18" charset="0"/>
                        </a:rPr>
                        <m:t>……</m:t>
                      </m:r>
                      <m:d>
                        <m:dPr>
                          <m:ctrlPr>
                            <a:rPr lang="en-US" sz="2600" b="0" i="1" dirty="0" smtClean="0">
                              <a:effectLst/>
                              <a:latin typeface="Cambria Math" panose="02040503050406030204" pitchFamily="18" charset="0"/>
                            </a:rPr>
                          </m:ctrlPr>
                        </m:dPr>
                        <m:e>
                          <m:r>
                            <a:rPr lang="en-US" sz="2600" b="0" i="0" dirty="0" smtClean="0">
                              <a:effectLst/>
                              <a:latin typeface="Cambria Math" panose="02040503050406030204" pitchFamily="18" charset="0"/>
                            </a:rPr>
                            <m:t>3</m:t>
                          </m:r>
                        </m:e>
                      </m:d>
                    </m:oMath>
                  </m:oMathPara>
                </a14:m>
                <a:endParaRPr lang="en-US" sz="2400" b="0" dirty="0">
                  <a:effectLst/>
                  <a:latin typeface="Times New Roman" panose="02020603050405020304" pitchFamily="18" charset="0"/>
                  <a:cs typeface="Times New Roman" panose="02020603050405020304" pitchFamily="18" charset="0"/>
                </a:endParaRPr>
              </a:p>
              <a:p>
                <a:pPr marL="0" indent="0" algn="just">
                  <a:buNone/>
                </a:pP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For </a:t>
                </a:r>
                <a14:m>
                  <m:oMath xmlns:m="http://schemas.openxmlformats.org/officeDocument/2006/math">
                    <m:sSub>
                      <m:sSubPr>
                        <m:ctrlPr>
                          <a:rPr lang="en-US" sz="2400" i="1" dirty="0" smtClean="0">
                            <a:effectLst/>
                            <a:latin typeface="Cambria Math" panose="02040503050406030204" pitchFamily="18" charset="0"/>
                          </a:rPr>
                        </m:ctrlPr>
                      </m:sSubPr>
                      <m:e>
                        <m:r>
                          <a:rPr lang="en-US" sz="2400" b="0" i="1" dirty="0" smtClean="0">
                            <a:effectLst/>
                            <a:latin typeface="Cambria Math" panose="02040503050406030204" pitchFamily="18" charset="0"/>
                          </a:rPr>
                          <m:t>𝑢</m:t>
                        </m:r>
                      </m:e>
                      <m:sub>
                        <m:r>
                          <a:rPr lang="en-US" sz="2400" b="0" i="1" dirty="0" smtClean="0">
                            <a:effectLst/>
                            <a:latin typeface="Cambria Math" panose="02040503050406030204" pitchFamily="18" charset="0"/>
                          </a:rPr>
                          <m:t>𝑘</m:t>
                        </m:r>
                      </m:sub>
                    </m:sSub>
                    <m:r>
                      <a:rPr lang="en-US" sz="2400" i="1" dirty="0" smtClean="0">
                        <a:effectLst/>
                        <a:latin typeface="Cambria Math" panose="02040503050406030204" pitchFamily="18" charset="0"/>
                      </a:rPr>
                      <m:t> </m:t>
                    </m:r>
                  </m:oMath>
                </a14:m>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 0,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𝑣</m:t>
                        </m:r>
                      </m:e>
                      <m:sub>
                        <m:r>
                          <a:rPr lang="en-US" sz="2400" i="1" dirty="0">
                            <a:latin typeface="Cambria Math" panose="02040503050406030204" pitchFamily="18" charset="0"/>
                          </a:rPr>
                          <m:t>𝑘</m:t>
                        </m:r>
                      </m:sub>
                    </m:sSub>
                    <m:r>
                      <a:rPr lang="en-US" sz="2400" i="1" dirty="0">
                        <a:latin typeface="Cambria Math" panose="02040503050406030204" pitchFamily="18" charset="0"/>
                      </a:rPr>
                      <m:t> =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i="1" dirty="0">
                            <a:latin typeface="Cambria Math" panose="02040503050406030204" pitchFamily="18" charset="0"/>
                          </a:rPr>
                          <m:t>𝑘</m:t>
                        </m:r>
                      </m:sub>
                    </m:sSub>
                    <m:r>
                      <a:rPr lang="en-US" sz="2400" b="0" i="1" dirty="0" smtClean="0">
                        <a:latin typeface="Cambria Math" panose="02040503050406030204" pitchFamily="18" charset="0"/>
                      </a:rPr>
                      <m:t>.</m:t>
                    </m:r>
                    <m:r>
                      <a:rPr lang="en-US" sz="2400" i="1" dirty="0">
                        <a:latin typeface="Cambria Math" panose="02040503050406030204" pitchFamily="18" charset="0"/>
                      </a:rPr>
                      <m:t> </m:t>
                    </m:r>
                  </m:oMath>
                </a14:m>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Equivalently, we may formulate the combination of </a:t>
                </a:r>
                <a:r>
                  <a:rPr lang="en-US" sz="2400" dirty="0" err="1">
                    <a:effectLst/>
                    <a:latin typeface="Times New Roman" panose="02020603050405020304" pitchFamily="18" charset="0"/>
                    <a:ea typeface="Songti SC" panose="02010600040101010101" pitchFamily="2" charset="-122"/>
                    <a:cs typeface="Times New Roman" panose="02020603050405020304" pitchFamily="18" charset="0"/>
                  </a:rPr>
                  <a:t>Eqs</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 (1) to (3) as follows: </a:t>
                </a:r>
                <a:endParaRPr lang="en-US" sz="3200" dirty="0">
                  <a:latin typeface="Times New Roman" panose="02020603050405020304" pitchFamily="18" charset="0"/>
                  <a:ea typeface="Songti SC" panose="02010600040101010101" pitchFamily="2" charset="-122"/>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b="0" i="1" smtClean="0">
                              <a:latin typeface="Cambria Math" panose="02040503050406030204" pitchFamily="18" charset="0"/>
                            </a:rPr>
                            <m:t>𝑣</m:t>
                          </m:r>
                        </m:e>
                        <m:sub>
                          <m:r>
                            <a:rPr lang="en-US" sz="2600" i="1">
                              <a:latin typeface="Cambria Math" panose="02040503050406030204" pitchFamily="18" charset="0"/>
                            </a:rPr>
                            <m:t>𝑘</m:t>
                          </m:r>
                        </m:sub>
                      </m:sSub>
                      <m:r>
                        <a:rPr lang="en-US" sz="2600" i="1">
                          <a:latin typeface="Cambria Math" panose="02040503050406030204" pitchFamily="18" charset="0"/>
                        </a:rPr>
                        <m:t>=</m:t>
                      </m:r>
                      <m:nary>
                        <m:naryPr>
                          <m:chr m:val="∑"/>
                          <m:ctrlPr>
                            <a:rPr lang="en-US" sz="2600" i="1">
                              <a:latin typeface="Cambria Math" panose="02040503050406030204" pitchFamily="18" charset="0"/>
                            </a:rPr>
                          </m:ctrlPr>
                        </m:naryPr>
                        <m:sub>
                          <m:r>
                            <m:rPr>
                              <m:brk m:alnAt="23"/>
                            </m:rPr>
                            <a:rPr lang="en-US" sz="2600" i="1">
                              <a:latin typeface="Cambria Math" panose="02040503050406030204" pitchFamily="18" charset="0"/>
                            </a:rPr>
                            <m:t>𝑗</m:t>
                          </m:r>
                          <m:r>
                            <a:rPr lang="en-US" sz="2600" b="0" i="1" smtClean="0">
                              <a:latin typeface="Cambria Math" panose="02040503050406030204" pitchFamily="18" charset="0"/>
                            </a:rPr>
                            <m:t>=0</m:t>
                          </m:r>
                        </m:sub>
                        <m:sup>
                          <m:r>
                            <a:rPr lang="en-US" sz="2600" i="1">
                              <a:latin typeface="Cambria Math" panose="02040503050406030204" pitchFamily="18" charset="0"/>
                            </a:rPr>
                            <m:t>𝑚</m:t>
                          </m:r>
                        </m:sup>
                        <m:e>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𝑘𝑗</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𝑗</m:t>
                              </m:r>
                            </m:sub>
                          </m:sSub>
                        </m:e>
                      </m:nary>
                      <m:r>
                        <a:rPr lang="en-US" sz="2600" b="0" i="1" smtClean="0">
                          <a:latin typeface="Cambria Math" panose="02040503050406030204" pitchFamily="18" charset="0"/>
                        </a:rPr>
                        <m:t>……(4)</m:t>
                      </m:r>
                    </m:oMath>
                  </m:oMathPara>
                </a14:m>
                <a:endParaRPr lang="en-US" sz="3600" dirty="0">
                  <a:latin typeface="Times New Roman" panose="02020603050405020304" pitchFamily="18" charset="0"/>
                  <a:cs typeface="Times New Roman" panose="02020603050405020304" pitchFamily="18" charset="0"/>
                </a:endParaRPr>
              </a:p>
              <a:p>
                <a:pPr marL="0" indent="0" algn="ctr">
                  <a:buNone/>
                </a:pPr>
                <a:r>
                  <a:rPr lang="en-US" dirty="0">
                    <a:latin typeface="Times New Roman" panose="02020603050405020304" pitchFamily="18" charset="0"/>
                    <a:ea typeface="Songti SC" panose="02010600040101010101" pitchFamily="2" charset="-122"/>
                    <a:cs typeface="Times New Roman" panose="02020603050405020304" pitchFamily="18" charset="0"/>
                  </a:rPr>
                  <a:t>a</a:t>
                </a:r>
                <a:r>
                  <a:rPr lang="en-US" b="0" dirty="0">
                    <a:latin typeface="Times New Roman" panose="02020603050405020304" pitchFamily="18" charset="0"/>
                    <a:ea typeface="Songti SC" panose="02010600040101010101" pitchFamily="2" charset="-122"/>
                    <a:cs typeface="Times New Roman" panose="02020603050405020304" pitchFamily="18" charset="0"/>
                  </a:rPr>
                  <a:t>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oMath>
                </a14:m>
                <a:r>
                  <a:rPr lang="en-US" b="0" dirty="0">
                    <a:latin typeface="Times New Roman" panose="02020603050405020304" pitchFamily="18" charset="0"/>
                    <a:ea typeface="Songti SC" panose="02010600040101010101" pitchFamily="2" charset="-122"/>
                    <a:cs typeface="Times New Roman" panose="02020603050405020304" pitchFamily="18" charset="0"/>
                  </a:rPr>
                  <a:t>……(5)</a:t>
                </a:r>
              </a:p>
              <a:p>
                <a:pPr marL="0" indent="0" algn="ctr">
                  <a:buNone/>
                </a:pPr>
                <a:endParaRPr lang="en-US" b="0" dirty="0">
                  <a:latin typeface="Times New Roman" panose="02020603050405020304" pitchFamily="18" charset="0"/>
                  <a:ea typeface="Songti SC" panose="02010600040101010101" pitchFamily="2" charset="-122"/>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7F0DC751-4D2A-1057-4503-0A9F92D17853}"/>
                  </a:ext>
                </a:extLst>
              </p:cNvPr>
              <p:cNvSpPr>
                <a:spLocks noGrp="1" noRot="1" noChangeAspect="1" noMove="1" noResize="1" noEditPoints="1" noAdjustHandles="1" noChangeArrowheads="1" noChangeShapeType="1" noTextEdit="1"/>
              </p:cNvSpPr>
              <p:nvPr>
                <p:ph idx="1"/>
              </p:nvPr>
            </p:nvSpPr>
            <p:spPr>
              <a:xfrm>
                <a:off x="838200" y="637953"/>
                <a:ext cx="10515600" cy="5539010"/>
              </a:xfrm>
              <a:blipFill>
                <a:blip r:embed="rId3"/>
                <a:stretch>
                  <a:fillRect l="-1327" t="-2288" r="-844" b="-25858"/>
                </a:stretch>
              </a:blipFill>
            </p:spPr>
            <p:txBody>
              <a:bodyPr/>
              <a:lstStyle/>
              <a:p>
                <a:r>
                  <a:rPr lang="en-NP">
                    <a:noFill/>
                  </a:rPr>
                  <a:t> </a:t>
                </a:r>
              </a:p>
            </p:txBody>
          </p:sp>
        </mc:Fallback>
      </mc:AlternateContent>
      <p:sp>
        <p:nvSpPr>
          <p:cNvPr id="4" name="Date Placeholder 3">
            <a:extLst>
              <a:ext uri="{FF2B5EF4-FFF2-40B4-BE49-F238E27FC236}">
                <a16:creationId xmlns:a16="http://schemas.microsoft.com/office/drawing/2014/main" id="{985749FC-6206-78F9-C67E-8485CAB666C3}"/>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11A08329-310C-AA0C-E7FD-22AA05BE3966}"/>
              </a:ext>
            </a:extLst>
          </p:cNvPr>
          <p:cNvSpPr>
            <a:spLocks noGrp="1"/>
          </p:cNvSpPr>
          <p:nvPr>
            <p:ph type="ftr" sz="quarter" idx="11"/>
          </p:nvPr>
        </p:nvSpPr>
        <p:spPr/>
        <p:txBody>
          <a:bodyPr/>
          <a:lstStyle/>
          <a:p>
            <a:r>
              <a:rPr lang="en-US" b="1" dirty="0">
                <a:solidFill>
                  <a:schemeClr val="tx1"/>
                </a:solidFill>
                <a:latin typeface="Songti SC" panose="02010600040101010101" pitchFamily="2" charset="-122"/>
                <a:ea typeface="Songti SC" panose="02010600040101010101" pitchFamily="2" charset="-122"/>
              </a:rPr>
              <a:t>@Kiran </a:t>
            </a:r>
            <a:r>
              <a:rPr lang="en-US" b="1" dirty="0" err="1">
                <a:solidFill>
                  <a:schemeClr val="tx1"/>
                </a:solidFill>
                <a:latin typeface="Songti SC" panose="02010600040101010101" pitchFamily="2" charset="-122"/>
                <a:ea typeface="Songti SC" panose="02010600040101010101" pitchFamily="2" charset="-122"/>
              </a:rPr>
              <a:t>Bagale</a:t>
            </a:r>
            <a:endParaRPr lang="en-NP" b="1" dirty="0">
              <a:solidFill>
                <a:schemeClr val="tx1"/>
              </a:solidFill>
              <a:latin typeface="Songti SC" panose="02010600040101010101" pitchFamily="2" charset="-122"/>
              <a:ea typeface="Songti SC" panose="02010600040101010101" pitchFamily="2" charset="-122"/>
            </a:endParaRPr>
          </a:p>
        </p:txBody>
      </p:sp>
      <p:sp>
        <p:nvSpPr>
          <p:cNvPr id="6" name="Slide Number Placeholder 5">
            <a:extLst>
              <a:ext uri="{FF2B5EF4-FFF2-40B4-BE49-F238E27FC236}">
                <a16:creationId xmlns:a16="http://schemas.microsoft.com/office/drawing/2014/main" id="{749C8045-2134-53BD-57C5-778A707C04CB}"/>
              </a:ext>
            </a:extLst>
          </p:cNvPr>
          <p:cNvSpPr>
            <a:spLocks noGrp="1"/>
          </p:cNvSpPr>
          <p:nvPr>
            <p:ph type="sldNum" sz="quarter" idx="12"/>
          </p:nvPr>
        </p:nvSpPr>
        <p:spPr/>
        <p:txBody>
          <a:bodyPr/>
          <a:lstStyle/>
          <a:p>
            <a:fld id="{01F3109D-D485-C449-906D-5F5D4F3CBBE8}" type="slidenum">
              <a:rPr lang="en-NP" smtClean="0"/>
              <a:t>14</a:t>
            </a:fld>
            <a:endParaRPr lang="en-NP" dirty="0"/>
          </a:p>
        </p:txBody>
      </p:sp>
    </p:spTree>
    <p:extLst>
      <p:ext uri="{BB962C8B-B14F-4D97-AF65-F5344CB8AC3E}">
        <p14:creationId xmlns:p14="http://schemas.microsoft.com/office/powerpoint/2010/main" val="3934236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305E9-24B1-F299-36E9-5B9154BCC85E}"/>
              </a:ext>
            </a:extLst>
          </p:cNvPr>
          <p:cNvSpPr>
            <a:spLocks noGrp="1"/>
          </p:cNvSpPr>
          <p:nvPr>
            <p:ph type="title"/>
          </p:nvPr>
        </p:nvSpPr>
        <p:spPr/>
        <p:txBody>
          <a:bodyPr/>
          <a:lstStyle/>
          <a:p>
            <a:r>
              <a:rPr lang="en-NP" b="1" dirty="0">
                <a:latin typeface="Times New Roman" panose="02020603050405020304" pitchFamily="18" charset="0"/>
                <a:ea typeface="Songti SC" panose="02010600040101010101" pitchFamily="2" charset="-122"/>
                <a:cs typeface="Times New Roman" panose="02020603050405020304" pitchFamily="18" charset="0"/>
              </a:rPr>
              <a:t>Bias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AC141C-89BA-23DB-ADC1-F8026C9EBB1D}"/>
                  </a:ext>
                </a:extLst>
              </p:cNvPr>
              <p:cNvSpPr>
                <a:spLocks noGrp="1"/>
              </p:cNvSpPr>
              <p:nvPr>
                <p:ph idx="1"/>
              </p:nvPr>
            </p:nvSpPr>
            <p:spPr>
              <a:xfrm>
                <a:off x="838200" y="1382233"/>
                <a:ext cx="10515600" cy="4794730"/>
              </a:xfrm>
            </p:spPr>
            <p:txBody>
              <a:bodyPr>
                <a:normAutofit/>
              </a:bodyPr>
              <a:lstStyle/>
              <a:p>
                <a:pPr algn="just"/>
                <a:r>
                  <a:rPr lang="en-US" b="0"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Imagine you're baking a cake </a:t>
                </a:r>
                <a:r>
                  <a:rPr lang="en-NP" b="0"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 </a:t>
                </a:r>
                <a:r>
                  <a:rPr lang="en-US" b="0"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and following a recipe (your inputs and weights). But sometimes, </a:t>
                </a:r>
                <a:r>
                  <a:rPr lang="en-US" b="1"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just following the recipe isn't enough</a:t>
                </a:r>
                <a:r>
                  <a:rPr lang="en-US" b="0"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 -maybe you like things a little sweeter or spicier. So, you </a:t>
                </a:r>
                <a:r>
                  <a:rPr lang="en-US" b="1"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add a little extra ingredient</a:t>
                </a:r>
                <a:r>
                  <a:rPr lang="en-US" b="0"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 -something personal that shifts the result.</a:t>
                </a:r>
              </a:p>
              <a:p>
                <a:pPr algn="just"/>
                <a:r>
                  <a:rPr lang="en-US" b="0"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That "extra something" in a neuron is called the </a:t>
                </a:r>
                <a:r>
                  <a:rPr lang="en-US" b="1"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bias</a:t>
                </a:r>
                <a:r>
                  <a:rPr lang="en-US" b="0"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a:t>
                </a:r>
              </a:p>
              <a:p>
                <a:pPr algn="just"/>
                <a:r>
                  <a:rPr lang="en-US" b="1" i="0" u="none" strike="noStrike" dirty="0">
                    <a:solidFill>
                      <a:srgbClr val="C00000"/>
                    </a:solidFill>
                    <a:effectLst/>
                    <a:latin typeface="Times New Roman" panose="02020603050405020304" pitchFamily="18" charset="0"/>
                    <a:ea typeface="Songti SC" panose="02010600040101010101" pitchFamily="2" charset="-122"/>
                    <a:cs typeface="Times New Roman" panose="02020603050405020304" pitchFamily="18" charset="0"/>
                  </a:rPr>
                  <a:t>Bias: The Neuron’s Secret Ingredient</a:t>
                </a:r>
              </a:p>
              <a:p>
                <a:pPr algn="just">
                  <a:buFont typeface="Arial" panose="020B0604020202020204" pitchFamily="34" charset="0"/>
                  <a:buChar char="•"/>
                </a:pPr>
                <a:r>
                  <a:rPr lang="en-US" b="0"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The </a:t>
                </a:r>
                <a:r>
                  <a:rPr lang="en-US" b="1"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bias</a:t>
                </a:r>
                <a:r>
                  <a:rPr lang="en-US" b="0"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 is a special number that is added </a:t>
                </a:r>
                <a:r>
                  <a:rPr lang="en-US" b="1"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after</a:t>
                </a:r>
                <a:r>
                  <a:rPr lang="en-US" b="0"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 all the inputs have been multiplied by their weights and summed up.</a:t>
                </a:r>
              </a:p>
              <a:p>
                <a:pPr algn="just">
                  <a:buFont typeface="Arial" panose="020B0604020202020204" pitchFamily="34" charset="0"/>
                  <a:buChar char="•"/>
                </a:pPr>
                <a:r>
                  <a:rPr lang="en-US" b="0"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It gives the neuron </a:t>
                </a:r>
                <a:r>
                  <a:rPr lang="en-US" b="1"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more flexibility</a:t>
                </a:r>
                <a:r>
                  <a:rPr lang="en-US" b="0"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 to make decisions.</a:t>
                </a:r>
              </a:p>
              <a:p>
                <a:pPr marL="0" indent="0" algn="just">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𝑂𝑢𝑡𝑝𝑢𝑡</m:t>
                      </m:r>
                      <m:r>
                        <a:rPr lang="en-US"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𝜑</m:t>
                      </m:r>
                      <m:r>
                        <a:rPr lang="en-US" i="1" dirty="0" smtClean="0">
                          <a:latin typeface="Cambria Math" panose="02040503050406030204" pitchFamily="18" charset="0"/>
                        </a:rPr>
                        <m:t>(</m:t>
                      </m:r>
                      <m:r>
                        <a:rPr lang="en-US" i="1" dirty="0" smtClean="0">
                          <a:latin typeface="Cambria Math" panose="02040503050406030204" pitchFamily="18" charset="0"/>
                        </a:rPr>
                        <m:t>𝑤</m:t>
                      </m:r>
                      <m:r>
                        <a:rPr lang="en-US" i="1" dirty="0" smtClean="0">
                          <a:latin typeface="Cambria Math" panose="02040503050406030204" pitchFamily="18" charset="0"/>
                        </a:rPr>
                        <m:t>₁·</m:t>
                      </m:r>
                      <m:r>
                        <a:rPr lang="en-US" i="1" dirty="0" smtClean="0">
                          <a:latin typeface="Cambria Math" panose="02040503050406030204" pitchFamily="18" charset="0"/>
                        </a:rPr>
                        <m:t>𝑥</m:t>
                      </m:r>
                      <m:r>
                        <a:rPr lang="en-US" i="1" dirty="0" smtClean="0">
                          <a:latin typeface="Cambria Math" panose="02040503050406030204" pitchFamily="18" charset="0"/>
                        </a:rPr>
                        <m:t>₁ + </m:t>
                      </m:r>
                      <m:r>
                        <a:rPr lang="en-US" i="1" dirty="0" smtClean="0">
                          <a:latin typeface="Cambria Math" panose="02040503050406030204" pitchFamily="18" charset="0"/>
                        </a:rPr>
                        <m:t>𝑤</m:t>
                      </m:r>
                      <m:r>
                        <a:rPr lang="en-US" i="1" dirty="0" smtClean="0">
                          <a:latin typeface="Cambria Math" panose="02040503050406030204" pitchFamily="18" charset="0"/>
                        </a:rPr>
                        <m:t>₂·</m:t>
                      </m:r>
                      <m:r>
                        <a:rPr lang="en-US" i="1" dirty="0" smtClean="0">
                          <a:latin typeface="Cambria Math" panose="02040503050406030204" pitchFamily="18" charset="0"/>
                        </a:rPr>
                        <m:t>𝑥</m:t>
                      </m:r>
                      <m:r>
                        <a:rPr lang="en-US" i="1" dirty="0" smtClean="0">
                          <a:latin typeface="Cambria Math" panose="02040503050406030204" pitchFamily="18" charset="0"/>
                        </a:rPr>
                        <m:t>₂ + … + </m:t>
                      </m:r>
                      <m:r>
                        <a:rPr lang="en-US" i="1" dirty="0" smtClean="0">
                          <a:latin typeface="Cambria Math" panose="02040503050406030204" pitchFamily="18" charset="0"/>
                        </a:rPr>
                        <m:t>𝑤</m:t>
                      </m:r>
                      <m:r>
                        <a:rPr lang="en-US" i="1" dirty="0" smtClean="0">
                          <a:latin typeface="Cambria Math" panose="02040503050406030204" pitchFamily="18" charset="0"/>
                        </a:rPr>
                        <m:t>ⱼ</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ⱼ</m:t>
                      </m:r>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m:t>
                      </m:r>
                    </m:oMath>
                  </m:oMathPara>
                </a14:m>
                <a:endParaRPr lang="en-NP" dirty="0">
                  <a:latin typeface="Times New Roman" panose="02020603050405020304" pitchFamily="18" charset="0"/>
                  <a:ea typeface="Songti SC" panose="02010600040101010101" pitchFamily="2" charset="-122"/>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ACAC141C-89BA-23DB-ADC1-F8026C9EBB1D}"/>
                  </a:ext>
                </a:extLst>
              </p:cNvPr>
              <p:cNvSpPr>
                <a:spLocks noGrp="1" noRot="1" noChangeAspect="1" noMove="1" noResize="1" noEditPoints="1" noAdjustHandles="1" noChangeArrowheads="1" noChangeShapeType="1" noTextEdit="1"/>
              </p:cNvSpPr>
              <p:nvPr>
                <p:ph idx="1"/>
              </p:nvPr>
            </p:nvSpPr>
            <p:spPr>
              <a:xfrm>
                <a:off x="838200" y="1382233"/>
                <a:ext cx="10515600" cy="4794730"/>
              </a:xfrm>
              <a:blipFill>
                <a:blip r:embed="rId3"/>
                <a:stretch>
                  <a:fillRect l="-1086" t="-2375" r="-1086"/>
                </a:stretch>
              </a:blipFill>
            </p:spPr>
            <p:txBody>
              <a:bodyPr/>
              <a:lstStyle/>
              <a:p>
                <a:r>
                  <a:rPr lang="en-NP">
                    <a:noFill/>
                  </a:rPr>
                  <a:t> </a:t>
                </a:r>
              </a:p>
            </p:txBody>
          </p:sp>
        </mc:Fallback>
      </mc:AlternateContent>
      <p:sp>
        <p:nvSpPr>
          <p:cNvPr id="4" name="Date Placeholder 3">
            <a:extLst>
              <a:ext uri="{FF2B5EF4-FFF2-40B4-BE49-F238E27FC236}">
                <a16:creationId xmlns:a16="http://schemas.microsoft.com/office/drawing/2014/main" id="{E4FF5F41-B6CF-17F6-8801-D365EB5760F2}"/>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EE1AF424-6FB8-68F5-ACB4-881198354DCA}"/>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5F008302-D8DA-529B-4AB2-A34E84A12C5E}"/>
              </a:ext>
            </a:extLst>
          </p:cNvPr>
          <p:cNvSpPr>
            <a:spLocks noGrp="1"/>
          </p:cNvSpPr>
          <p:nvPr>
            <p:ph type="sldNum" sz="quarter" idx="12"/>
          </p:nvPr>
        </p:nvSpPr>
        <p:spPr/>
        <p:txBody>
          <a:bodyPr/>
          <a:lstStyle/>
          <a:p>
            <a:fld id="{01F3109D-D485-C449-906D-5F5D4F3CBBE8}" type="slidenum">
              <a:rPr lang="en-NP" smtClean="0"/>
              <a:t>15</a:t>
            </a:fld>
            <a:endParaRPr lang="en-NP"/>
          </a:p>
        </p:txBody>
      </p:sp>
    </p:spTree>
    <p:extLst>
      <p:ext uri="{BB962C8B-B14F-4D97-AF65-F5344CB8AC3E}">
        <p14:creationId xmlns:p14="http://schemas.microsoft.com/office/powerpoint/2010/main" val="2467782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AB7DD2C-DDF7-FF99-1FBF-E08E1ABBAE88}"/>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D14AAEEF-AAC4-1E19-ACC7-6E05F25B7349}"/>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0C7B6DD9-0234-D25D-092E-8C558AC2EF79}"/>
              </a:ext>
            </a:extLst>
          </p:cNvPr>
          <p:cNvSpPr>
            <a:spLocks noGrp="1"/>
          </p:cNvSpPr>
          <p:nvPr>
            <p:ph type="sldNum" sz="quarter" idx="12"/>
          </p:nvPr>
        </p:nvSpPr>
        <p:spPr/>
        <p:txBody>
          <a:bodyPr/>
          <a:lstStyle/>
          <a:p>
            <a:fld id="{01F3109D-D485-C449-906D-5F5D4F3CBBE8}" type="slidenum">
              <a:rPr lang="en-NP" smtClean="0"/>
              <a:t>16</a:t>
            </a:fld>
            <a:endParaRPr lang="en-NP"/>
          </a:p>
        </p:txBody>
      </p:sp>
      <p:grpSp>
        <p:nvGrpSpPr>
          <p:cNvPr id="21" name="Group 20">
            <a:extLst>
              <a:ext uri="{FF2B5EF4-FFF2-40B4-BE49-F238E27FC236}">
                <a16:creationId xmlns:a16="http://schemas.microsoft.com/office/drawing/2014/main" id="{FCA40659-84FD-2433-D517-B3B522E6B16A}"/>
              </a:ext>
            </a:extLst>
          </p:cNvPr>
          <p:cNvGrpSpPr/>
          <p:nvPr/>
        </p:nvGrpSpPr>
        <p:grpSpPr>
          <a:xfrm>
            <a:off x="5927688" y="994482"/>
            <a:ext cx="5273712" cy="4790034"/>
            <a:chOff x="2949515" y="214744"/>
            <a:chExt cx="7326055" cy="5569772"/>
          </a:xfrm>
        </p:grpSpPr>
        <p:grpSp>
          <p:nvGrpSpPr>
            <p:cNvPr id="7" name="object 9">
              <a:extLst>
                <a:ext uri="{FF2B5EF4-FFF2-40B4-BE49-F238E27FC236}">
                  <a16:creationId xmlns:a16="http://schemas.microsoft.com/office/drawing/2014/main" id="{F7FD2191-97D3-0516-3663-9887A5FCDCAC}"/>
                </a:ext>
              </a:extLst>
            </p:cNvPr>
            <p:cNvGrpSpPr/>
            <p:nvPr/>
          </p:nvGrpSpPr>
          <p:grpSpPr>
            <a:xfrm>
              <a:off x="3584483" y="766747"/>
              <a:ext cx="4953445" cy="5017769"/>
              <a:chOff x="3560330" y="766444"/>
              <a:chExt cx="2071370" cy="2186940"/>
            </a:xfrm>
          </p:grpSpPr>
          <p:sp>
            <p:nvSpPr>
              <p:cNvPr id="8" name="object 10">
                <a:extLst>
                  <a:ext uri="{FF2B5EF4-FFF2-40B4-BE49-F238E27FC236}">
                    <a16:creationId xmlns:a16="http://schemas.microsoft.com/office/drawing/2014/main" id="{208DBA9C-9E88-83BD-B6D6-0A217C77CC93}"/>
                  </a:ext>
                </a:extLst>
              </p:cNvPr>
              <p:cNvSpPr/>
              <p:nvPr/>
            </p:nvSpPr>
            <p:spPr>
              <a:xfrm>
                <a:off x="3560330" y="766444"/>
                <a:ext cx="2071370" cy="2186940"/>
              </a:xfrm>
              <a:custGeom>
                <a:avLst/>
                <a:gdLst/>
                <a:ahLst/>
                <a:cxnLst/>
                <a:rect l="l" t="t" r="r" b="b"/>
                <a:pathLst>
                  <a:path w="2071370" h="2186940">
                    <a:moveTo>
                      <a:pt x="0" y="1142822"/>
                    </a:moveTo>
                    <a:lnTo>
                      <a:pt x="2070912" y="1142822"/>
                    </a:lnTo>
                  </a:path>
                  <a:path w="2071370" h="2186940">
                    <a:moveTo>
                      <a:pt x="815606" y="0"/>
                    </a:moveTo>
                    <a:lnTo>
                      <a:pt x="815606" y="2186343"/>
                    </a:lnTo>
                  </a:path>
                </a:pathLst>
              </a:custGeom>
              <a:ln w="6337">
                <a:solidFill>
                  <a:srgbClr val="231F20"/>
                </a:solidFill>
              </a:ln>
            </p:spPr>
            <p:txBody>
              <a:bodyPr wrap="square" lIns="0" tIns="0" rIns="0" bIns="0" rtlCol="0"/>
              <a:lstStyle/>
              <a:p>
                <a:endParaRPr sz="4000">
                  <a:latin typeface="Times New Roman" panose="02020603050405020304" pitchFamily="18" charset="0"/>
                  <a:ea typeface="Songti SC" panose="02010600040101010101" pitchFamily="2" charset="-122"/>
                  <a:cs typeface="Times New Roman" panose="02020603050405020304" pitchFamily="18" charset="0"/>
                </a:endParaRPr>
              </a:p>
            </p:txBody>
          </p:sp>
          <p:sp>
            <p:nvSpPr>
              <p:cNvPr id="9" name="object 11">
                <a:extLst>
                  <a:ext uri="{FF2B5EF4-FFF2-40B4-BE49-F238E27FC236}">
                    <a16:creationId xmlns:a16="http://schemas.microsoft.com/office/drawing/2014/main" id="{8276EC09-0BF8-070B-9792-E5FC26CFE9F1}"/>
                  </a:ext>
                </a:extLst>
              </p:cNvPr>
              <p:cNvSpPr/>
              <p:nvPr/>
            </p:nvSpPr>
            <p:spPr>
              <a:xfrm>
                <a:off x="3845763" y="950633"/>
                <a:ext cx="1137920" cy="1144270"/>
              </a:xfrm>
              <a:custGeom>
                <a:avLst/>
                <a:gdLst/>
                <a:ahLst/>
                <a:cxnLst/>
                <a:rect l="l" t="t" r="r" b="b"/>
                <a:pathLst>
                  <a:path w="1137920" h="1144270">
                    <a:moveTo>
                      <a:pt x="0" y="1143711"/>
                    </a:moveTo>
                    <a:lnTo>
                      <a:pt x="1137310" y="0"/>
                    </a:lnTo>
                  </a:path>
                </a:pathLst>
              </a:custGeom>
              <a:ln w="12674">
                <a:solidFill>
                  <a:srgbClr val="231F20"/>
                </a:solidFill>
              </a:ln>
            </p:spPr>
            <p:txBody>
              <a:bodyPr wrap="square" lIns="0" tIns="0" rIns="0" bIns="0" rtlCol="0"/>
              <a:lstStyle/>
              <a:p>
                <a:endParaRPr sz="4000">
                  <a:latin typeface="Times New Roman" panose="02020603050405020304" pitchFamily="18" charset="0"/>
                  <a:ea typeface="Songti SC" panose="02010600040101010101" pitchFamily="2" charset="-122"/>
                  <a:cs typeface="Times New Roman" panose="02020603050405020304" pitchFamily="18" charset="0"/>
                </a:endParaRPr>
              </a:p>
            </p:txBody>
          </p:sp>
          <p:sp>
            <p:nvSpPr>
              <p:cNvPr id="10" name="object 12">
                <a:extLst>
                  <a:ext uri="{FF2B5EF4-FFF2-40B4-BE49-F238E27FC236}">
                    <a16:creationId xmlns:a16="http://schemas.microsoft.com/office/drawing/2014/main" id="{BC72E46D-16CA-FB70-9650-233942920007}"/>
                  </a:ext>
                </a:extLst>
              </p:cNvPr>
              <p:cNvSpPr/>
              <p:nvPr/>
            </p:nvSpPr>
            <p:spPr>
              <a:xfrm>
                <a:off x="3991851" y="1151801"/>
                <a:ext cx="1137920" cy="1144270"/>
              </a:xfrm>
              <a:custGeom>
                <a:avLst/>
                <a:gdLst/>
                <a:ahLst/>
                <a:cxnLst/>
                <a:rect l="l" t="t" r="r" b="b"/>
                <a:pathLst>
                  <a:path w="1137920" h="1144270">
                    <a:moveTo>
                      <a:pt x="0" y="1143723"/>
                    </a:moveTo>
                    <a:lnTo>
                      <a:pt x="1137297" y="0"/>
                    </a:lnTo>
                  </a:path>
                </a:pathLst>
              </a:custGeom>
              <a:ln w="12674">
                <a:solidFill>
                  <a:srgbClr val="231F20"/>
                </a:solidFill>
                <a:prstDash val="sysDash"/>
              </a:ln>
            </p:spPr>
            <p:txBody>
              <a:bodyPr wrap="square" lIns="0" tIns="0" rIns="0" bIns="0" rtlCol="0"/>
              <a:lstStyle/>
              <a:p>
                <a:endParaRPr sz="4000">
                  <a:latin typeface="Times New Roman" panose="02020603050405020304" pitchFamily="18" charset="0"/>
                  <a:ea typeface="Songti SC" panose="02010600040101010101" pitchFamily="2" charset="-122"/>
                  <a:cs typeface="Times New Roman" panose="02020603050405020304" pitchFamily="18" charset="0"/>
                </a:endParaRPr>
              </a:p>
            </p:txBody>
          </p:sp>
          <p:sp>
            <p:nvSpPr>
              <p:cNvPr id="11" name="object 13">
                <a:extLst>
                  <a:ext uri="{FF2B5EF4-FFF2-40B4-BE49-F238E27FC236}">
                    <a16:creationId xmlns:a16="http://schemas.microsoft.com/office/drawing/2014/main" id="{63BF0E3C-7C48-A202-561A-B424B7677C77}"/>
                  </a:ext>
                </a:extLst>
              </p:cNvPr>
              <p:cNvSpPr/>
              <p:nvPr/>
            </p:nvSpPr>
            <p:spPr>
              <a:xfrm>
                <a:off x="4123575" y="1367396"/>
                <a:ext cx="1137920" cy="1144270"/>
              </a:xfrm>
              <a:custGeom>
                <a:avLst/>
                <a:gdLst/>
                <a:ahLst/>
                <a:cxnLst/>
                <a:rect l="l" t="t" r="r" b="b"/>
                <a:pathLst>
                  <a:path w="1137920" h="1144270">
                    <a:moveTo>
                      <a:pt x="0" y="1143698"/>
                    </a:moveTo>
                    <a:lnTo>
                      <a:pt x="1137310" y="0"/>
                    </a:lnTo>
                  </a:path>
                </a:pathLst>
              </a:custGeom>
              <a:ln w="12674">
                <a:solidFill>
                  <a:srgbClr val="231F20"/>
                </a:solidFill>
              </a:ln>
            </p:spPr>
            <p:txBody>
              <a:bodyPr wrap="square" lIns="0" tIns="0" rIns="0" bIns="0" rtlCol="0"/>
              <a:lstStyle/>
              <a:p>
                <a:endParaRPr sz="4000">
                  <a:latin typeface="Times New Roman" panose="02020603050405020304" pitchFamily="18" charset="0"/>
                  <a:ea typeface="Songti SC" panose="02010600040101010101" pitchFamily="2" charset="-122"/>
                  <a:cs typeface="Times New Roman" panose="02020603050405020304" pitchFamily="18" charset="0"/>
                </a:endParaRPr>
              </a:p>
            </p:txBody>
          </p:sp>
        </p:grpSp>
        <p:sp>
          <p:nvSpPr>
            <p:cNvPr id="17" name="object 14">
              <a:extLst>
                <a:ext uri="{FF2B5EF4-FFF2-40B4-BE49-F238E27FC236}">
                  <a16:creationId xmlns:a16="http://schemas.microsoft.com/office/drawing/2014/main" id="{CEFB6D37-1DB8-3712-02CF-B593BE3E3313}"/>
                </a:ext>
              </a:extLst>
            </p:cNvPr>
            <p:cNvSpPr txBox="1"/>
            <p:nvPr/>
          </p:nvSpPr>
          <p:spPr>
            <a:xfrm>
              <a:off x="2949515" y="214744"/>
              <a:ext cx="3342506" cy="873072"/>
            </a:xfrm>
            <a:prstGeom prst="rect">
              <a:avLst/>
            </a:prstGeom>
          </p:spPr>
          <p:txBody>
            <a:bodyPr vert="horz" wrap="square" lIns="0" tIns="12065" rIns="0" bIns="0" rtlCol="0">
              <a:spAutoFit/>
            </a:bodyPr>
            <a:lstStyle/>
            <a:p>
              <a:pPr marL="37465" marR="30480" algn="ctr">
                <a:lnSpc>
                  <a:spcPct val="100000"/>
                </a:lnSpc>
                <a:spcBef>
                  <a:spcPts val="95"/>
                </a:spcBef>
              </a:pPr>
              <a:r>
                <a:rPr sz="2400" spc="-10"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Induced</a:t>
              </a:r>
              <a:r>
                <a:rPr sz="2400" spc="500"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 </a:t>
              </a:r>
              <a:r>
                <a:rPr sz="2400" spc="-10"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local</a:t>
              </a:r>
              <a:r>
                <a:rPr sz="2400" spc="500"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 </a:t>
              </a:r>
              <a:r>
                <a:rPr sz="2400"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field</a:t>
              </a:r>
              <a:r>
                <a:rPr sz="2400" spc="80"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 </a:t>
              </a:r>
              <a:r>
                <a:rPr sz="2400" spc="-25"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y</a:t>
              </a:r>
              <a:r>
                <a:rPr sz="2400" i="1" spc="-37" baseline="-18518"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k</a:t>
              </a:r>
              <a:endParaRPr sz="2400" baseline="-18518" dirty="0">
                <a:latin typeface="Times New Roman" panose="02020603050405020304" pitchFamily="18" charset="0"/>
                <a:ea typeface="Songti SC" panose="02010600040101010101" pitchFamily="2" charset="-122"/>
                <a:cs typeface="Times New Roman" panose="02020603050405020304" pitchFamily="18" charset="0"/>
              </a:endParaRPr>
            </a:p>
          </p:txBody>
        </p:sp>
        <p:sp>
          <p:nvSpPr>
            <p:cNvPr id="18" name="object 16">
              <a:extLst>
                <a:ext uri="{FF2B5EF4-FFF2-40B4-BE49-F238E27FC236}">
                  <a16:creationId xmlns:a16="http://schemas.microsoft.com/office/drawing/2014/main" id="{D60001C0-CB32-5E0C-3DE7-EFD111FD9865}"/>
                </a:ext>
              </a:extLst>
            </p:cNvPr>
            <p:cNvSpPr txBox="1"/>
            <p:nvPr/>
          </p:nvSpPr>
          <p:spPr>
            <a:xfrm>
              <a:off x="6960919" y="855534"/>
              <a:ext cx="2881294" cy="1421818"/>
            </a:xfrm>
            <a:prstGeom prst="rect">
              <a:avLst/>
            </a:prstGeom>
          </p:spPr>
          <p:txBody>
            <a:bodyPr vert="horz" wrap="square" lIns="0" tIns="12065" rIns="0" bIns="0" rtlCol="0">
              <a:spAutoFit/>
            </a:bodyPr>
            <a:lstStyle/>
            <a:p>
              <a:pPr marR="90170">
                <a:lnSpc>
                  <a:spcPct val="100000"/>
                </a:lnSpc>
                <a:spcBef>
                  <a:spcPts val="95"/>
                </a:spcBef>
              </a:pPr>
              <a:r>
                <a:rPr sz="2400"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Bias</a:t>
              </a:r>
              <a:r>
                <a:rPr sz="2400" spc="20"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 </a:t>
              </a:r>
              <a:r>
                <a:rPr sz="2400" i="1" spc="50"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b</a:t>
              </a:r>
              <a:r>
                <a:rPr sz="2400" i="1" spc="75" baseline="-18518"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k</a:t>
              </a:r>
              <a:r>
                <a:rPr sz="2400" i="1" spc="22" baseline="-18518"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 </a:t>
              </a:r>
              <a:r>
                <a:rPr sz="2400" spc="75"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&gt;</a:t>
              </a:r>
              <a:r>
                <a:rPr sz="2400" spc="-25"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 </a:t>
              </a:r>
              <a:r>
                <a:rPr sz="2400" spc="-50"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0</a:t>
              </a:r>
              <a:endParaRPr lang="en-US" sz="2400" dirty="0">
                <a:latin typeface="Times New Roman" panose="02020603050405020304" pitchFamily="18" charset="0"/>
                <a:ea typeface="Songti SC" panose="02010600040101010101" pitchFamily="2" charset="-122"/>
                <a:cs typeface="Times New Roman" panose="02020603050405020304" pitchFamily="18" charset="0"/>
              </a:endParaRPr>
            </a:p>
            <a:p>
              <a:pPr marR="90170">
                <a:lnSpc>
                  <a:spcPct val="100000"/>
                </a:lnSpc>
                <a:spcBef>
                  <a:spcPts val="95"/>
                </a:spcBef>
              </a:pPr>
              <a:r>
                <a:rPr lang="en-US" sz="2400" i="1" spc="50"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     b</a:t>
              </a:r>
              <a:r>
                <a:rPr sz="2400" i="1" spc="75" baseline="-18518"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k</a:t>
              </a:r>
              <a:r>
                <a:rPr sz="2400" i="1" spc="-7" baseline="-18518"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 </a:t>
              </a:r>
              <a:r>
                <a:rPr sz="2400" spc="75"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a:t>
              </a:r>
              <a:r>
                <a:rPr sz="2400" spc="-50"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 0</a:t>
              </a:r>
              <a:endParaRPr sz="2400" dirty="0">
                <a:latin typeface="Times New Roman" panose="02020603050405020304" pitchFamily="18" charset="0"/>
                <a:ea typeface="Songti SC" panose="02010600040101010101" pitchFamily="2" charset="-122"/>
                <a:cs typeface="Times New Roman" panose="02020603050405020304" pitchFamily="18" charset="0"/>
              </a:endParaRPr>
            </a:p>
            <a:p>
              <a:pPr marR="30480">
                <a:lnSpc>
                  <a:spcPct val="100000"/>
                </a:lnSpc>
                <a:spcBef>
                  <a:spcPts val="705"/>
                </a:spcBef>
              </a:pPr>
              <a:r>
                <a:rPr lang="en-US" sz="2400" i="1" spc="50"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         </a:t>
              </a:r>
              <a:r>
                <a:rPr sz="2400" i="1" spc="50"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b</a:t>
              </a:r>
              <a:r>
                <a:rPr sz="2400" i="1" spc="75" baseline="-18518"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k</a:t>
              </a:r>
              <a:r>
                <a:rPr sz="2400" i="1" spc="-7" baseline="-18518"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 </a:t>
              </a:r>
              <a:r>
                <a:rPr sz="2400" spc="75"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&lt;</a:t>
              </a:r>
              <a:r>
                <a:rPr sz="2400" spc="-50"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 0</a:t>
              </a:r>
              <a:endParaRPr sz="2400" dirty="0">
                <a:latin typeface="Times New Roman" panose="02020603050405020304" pitchFamily="18" charset="0"/>
                <a:ea typeface="Songti SC" panose="02010600040101010101" pitchFamily="2" charset="-122"/>
                <a:cs typeface="Times New Roman" panose="02020603050405020304" pitchFamily="18" charset="0"/>
              </a:endParaRPr>
            </a:p>
          </p:txBody>
        </p:sp>
        <p:sp>
          <p:nvSpPr>
            <p:cNvPr id="19" name="object 15">
              <a:extLst>
                <a:ext uri="{FF2B5EF4-FFF2-40B4-BE49-F238E27FC236}">
                  <a16:creationId xmlns:a16="http://schemas.microsoft.com/office/drawing/2014/main" id="{6FA02BA9-EAD9-8A7F-0D9B-FDBC26C8BF2F}"/>
                </a:ext>
              </a:extLst>
            </p:cNvPr>
            <p:cNvSpPr txBox="1"/>
            <p:nvPr/>
          </p:nvSpPr>
          <p:spPr>
            <a:xfrm>
              <a:off x="5274975" y="2956064"/>
              <a:ext cx="5000595" cy="1388267"/>
            </a:xfrm>
            <a:prstGeom prst="rect">
              <a:avLst/>
            </a:prstGeom>
          </p:spPr>
          <p:txBody>
            <a:bodyPr vert="horz" wrap="square" lIns="0" tIns="46990" rIns="0" bIns="0" rtlCol="0">
              <a:spAutoFit/>
            </a:bodyPr>
            <a:lstStyle/>
            <a:p>
              <a:pPr marL="25400">
                <a:lnSpc>
                  <a:spcPct val="100000"/>
                </a:lnSpc>
                <a:spcBef>
                  <a:spcPts val="370"/>
                </a:spcBef>
              </a:pPr>
              <a:r>
                <a:rPr sz="2400" spc="-50"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0</a:t>
              </a:r>
              <a:endParaRPr sz="2400" dirty="0">
                <a:latin typeface="Times New Roman" panose="02020603050405020304" pitchFamily="18" charset="0"/>
                <a:ea typeface="Songti SC" panose="02010600040101010101" pitchFamily="2" charset="-122"/>
                <a:cs typeface="Times New Roman" panose="02020603050405020304" pitchFamily="18" charset="0"/>
              </a:endParaRPr>
            </a:p>
            <a:p>
              <a:pPr marL="758190" marR="43180" indent="-159385">
                <a:lnSpc>
                  <a:spcPct val="100000"/>
                </a:lnSpc>
                <a:spcBef>
                  <a:spcPts val="270"/>
                </a:spcBef>
              </a:pPr>
              <a:r>
                <a:rPr lang="en-US" sz="2400" spc="10"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  </a:t>
              </a:r>
              <a:r>
                <a:rPr sz="2400" spc="10"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Linear</a:t>
              </a:r>
              <a:r>
                <a:rPr sz="2400" spc="160"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 </a:t>
              </a:r>
              <a:r>
                <a:rPr sz="2400" spc="-10"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combiner</a:t>
              </a:r>
              <a:r>
                <a:rPr sz="2400" spc="10"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 output</a:t>
              </a:r>
              <a:r>
                <a:rPr sz="2400" spc="180" dirty="0">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 </a:t>
              </a:r>
              <a:r>
                <a:rPr sz="2400" i="1" spc="25" dirty="0" err="1">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u</a:t>
              </a:r>
              <a:r>
                <a:rPr sz="2400" i="1" spc="37" baseline="-18518" dirty="0" err="1">
                  <a:solidFill>
                    <a:srgbClr val="231F20"/>
                  </a:solidFill>
                  <a:latin typeface="Times New Roman" panose="02020603050405020304" pitchFamily="18" charset="0"/>
                  <a:ea typeface="Songti SC" panose="02010600040101010101" pitchFamily="2" charset="-122"/>
                  <a:cs typeface="Times New Roman" panose="02020603050405020304" pitchFamily="18" charset="0"/>
                </a:rPr>
                <a:t>k</a:t>
              </a:r>
              <a:endParaRPr sz="2400" baseline="-18518" dirty="0">
                <a:latin typeface="Times New Roman" panose="02020603050405020304" pitchFamily="18" charset="0"/>
                <a:ea typeface="Songti SC" panose="02010600040101010101" pitchFamily="2" charset="-122"/>
                <a:cs typeface="Times New Roman" panose="02020603050405020304" pitchFamily="18" charset="0"/>
              </a:endParaRPr>
            </a:p>
          </p:txBody>
        </p:sp>
      </p:grpSp>
      <p:sp>
        <p:nvSpPr>
          <p:cNvPr id="20" name="object 8">
            <a:extLst>
              <a:ext uri="{FF2B5EF4-FFF2-40B4-BE49-F238E27FC236}">
                <a16:creationId xmlns:a16="http://schemas.microsoft.com/office/drawing/2014/main" id="{AC25538D-DE40-4196-8E9D-34EB2C246A68}"/>
              </a:ext>
            </a:extLst>
          </p:cNvPr>
          <p:cNvSpPr txBox="1"/>
          <p:nvPr/>
        </p:nvSpPr>
        <p:spPr>
          <a:xfrm>
            <a:off x="4914900" y="5715936"/>
            <a:ext cx="6438900" cy="750847"/>
          </a:xfrm>
          <a:prstGeom prst="rect">
            <a:avLst/>
          </a:prstGeom>
        </p:spPr>
        <p:txBody>
          <a:bodyPr vert="horz" wrap="square" lIns="0" tIns="12065" rIns="0" bIns="0" rtlCol="0">
            <a:spAutoFit/>
          </a:bodyPr>
          <a:lstStyle/>
          <a:p>
            <a:pPr marL="50800" marR="43180" algn="just"/>
            <a:r>
              <a:rPr sz="2000" dirty="0">
                <a:latin typeface="Times New Roman" panose="02020603050405020304" pitchFamily="18" charset="0"/>
                <a:ea typeface="Songti SC" panose="02010600040101010101" pitchFamily="2" charset="-122"/>
                <a:cs typeface="Times New Roman" panose="02020603050405020304" pitchFamily="18" charset="0"/>
              </a:rPr>
              <a:t>FIGURE</a:t>
            </a:r>
            <a:r>
              <a:rPr sz="2000" spc="70" dirty="0">
                <a:latin typeface="Times New Roman" panose="02020603050405020304" pitchFamily="18" charset="0"/>
                <a:ea typeface="Songti SC" panose="02010600040101010101" pitchFamily="2" charset="-122"/>
                <a:cs typeface="Times New Roman" panose="02020603050405020304" pitchFamily="18" charset="0"/>
              </a:rPr>
              <a:t> </a:t>
            </a:r>
            <a:r>
              <a:rPr sz="2000" dirty="0">
                <a:latin typeface="Times New Roman" panose="02020603050405020304" pitchFamily="18" charset="0"/>
                <a:ea typeface="Songti SC" panose="02010600040101010101" pitchFamily="2" charset="-122"/>
                <a:cs typeface="Times New Roman" panose="02020603050405020304" pitchFamily="18" charset="0"/>
              </a:rPr>
              <a:t>6</a:t>
            </a:r>
            <a:r>
              <a:rPr lang="en-US" sz="2000" dirty="0">
                <a:latin typeface="Times New Roman" panose="02020603050405020304" pitchFamily="18" charset="0"/>
                <a:ea typeface="Songti SC" panose="02010600040101010101" pitchFamily="2" charset="-122"/>
                <a:cs typeface="Times New Roman" panose="02020603050405020304" pitchFamily="18" charset="0"/>
              </a:rPr>
              <a:t>:</a:t>
            </a:r>
            <a:r>
              <a:rPr sz="2000" spc="340" dirty="0">
                <a:latin typeface="Times New Roman" panose="02020603050405020304" pitchFamily="18" charset="0"/>
                <a:ea typeface="Songti SC" panose="02010600040101010101" pitchFamily="2" charset="-122"/>
                <a:cs typeface="Times New Roman" panose="02020603050405020304" pitchFamily="18" charset="0"/>
              </a:rPr>
              <a:t>  </a:t>
            </a:r>
            <a:r>
              <a:rPr sz="2000" dirty="0">
                <a:latin typeface="Times New Roman" panose="02020603050405020304" pitchFamily="18" charset="0"/>
                <a:ea typeface="Songti SC" panose="02010600040101010101" pitchFamily="2" charset="-122"/>
                <a:cs typeface="Times New Roman" panose="02020603050405020304" pitchFamily="18" charset="0"/>
              </a:rPr>
              <a:t>Affine</a:t>
            </a:r>
            <a:r>
              <a:rPr sz="2000" spc="100" dirty="0">
                <a:latin typeface="Times New Roman" panose="02020603050405020304" pitchFamily="18" charset="0"/>
                <a:ea typeface="Songti SC" panose="02010600040101010101" pitchFamily="2" charset="-122"/>
                <a:cs typeface="Times New Roman" panose="02020603050405020304" pitchFamily="18" charset="0"/>
              </a:rPr>
              <a:t> </a:t>
            </a:r>
            <a:r>
              <a:rPr sz="2000" dirty="0">
                <a:latin typeface="Times New Roman" panose="02020603050405020304" pitchFamily="18" charset="0"/>
                <a:ea typeface="Songti SC" panose="02010600040101010101" pitchFamily="2" charset="-122"/>
                <a:cs typeface="Times New Roman" panose="02020603050405020304" pitchFamily="18" charset="0"/>
              </a:rPr>
              <a:t>transformation</a:t>
            </a:r>
            <a:r>
              <a:rPr sz="2000" spc="95" dirty="0">
                <a:latin typeface="Times New Roman" panose="02020603050405020304" pitchFamily="18" charset="0"/>
                <a:ea typeface="Songti SC" panose="02010600040101010101" pitchFamily="2" charset="-122"/>
                <a:cs typeface="Times New Roman" panose="02020603050405020304" pitchFamily="18" charset="0"/>
              </a:rPr>
              <a:t> </a:t>
            </a:r>
            <a:r>
              <a:rPr sz="2000" dirty="0">
                <a:latin typeface="Times New Roman" panose="02020603050405020304" pitchFamily="18" charset="0"/>
                <a:ea typeface="Songti SC" panose="02010600040101010101" pitchFamily="2" charset="-122"/>
                <a:cs typeface="Times New Roman" panose="02020603050405020304" pitchFamily="18" charset="0"/>
              </a:rPr>
              <a:t>produced</a:t>
            </a:r>
            <a:r>
              <a:rPr sz="2000" spc="95" dirty="0">
                <a:latin typeface="Times New Roman" panose="02020603050405020304" pitchFamily="18" charset="0"/>
                <a:ea typeface="Songti SC" panose="02010600040101010101" pitchFamily="2" charset="-122"/>
                <a:cs typeface="Times New Roman" panose="02020603050405020304" pitchFamily="18" charset="0"/>
              </a:rPr>
              <a:t> </a:t>
            </a:r>
            <a:r>
              <a:rPr sz="2000" dirty="0">
                <a:latin typeface="Times New Roman" panose="02020603050405020304" pitchFamily="18" charset="0"/>
                <a:ea typeface="Songti SC" panose="02010600040101010101" pitchFamily="2" charset="-122"/>
                <a:cs typeface="Times New Roman" panose="02020603050405020304" pitchFamily="18" charset="0"/>
              </a:rPr>
              <a:t>by</a:t>
            </a:r>
            <a:r>
              <a:rPr sz="2000" spc="95" dirty="0">
                <a:latin typeface="Times New Roman" panose="02020603050405020304" pitchFamily="18" charset="0"/>
                <a:ea typeface="Songti SC" panose="02010600040101010101" pitchFamily="2" charset="-122"/>
                <a:cs typeface="Times New Roman" panose="02020603050405020304" pitchFamily="18" charset="0"/>
              </a:rPr>
              <a:t> </a:t>
            </a:r>
            <a:r>
              <a:rPr sz="2000" spc="-25" dirty="0">
                <a:latin typeface="Times New Roman" panose="02020603050405020304" pitchFamily="18" charset="0"/>
                <a:ea typeface="Songti SC" panose="02010600040101010101" pitchFamily="2" charset="-122"/>
                <a:cs typeface="Times New Roman" panose="02020603050405020304" pitchFamily="18" charset="0"/>
              </a:rPr>
              <a:t>the</a:t>
            </a:r>
            <a:r>
              <a:rPr sz="2000" spc="20" dirty="0">
                <a:latin typeface="Times New Roman" panose="02020603050405020304" pitchFamily="18" charset="0"/>
                <a:ea typeface="Songti SC" panose="02010600040101010101" pitchFamily="2" charset="-122"/>
                <a:cs typeface="Times New Roman" panose="02020603050405020304" pitchFamily="18" charset="0"/>
              </a:rPr>
              <a:t> presence</a:t>
            </a:r>
            <a:r>
              <a:rPr sz="2000" spc="35" dirty="0">
                <a:latin typeface="Times New Roman" panose="02020603050405020304" pitchFamily="18" charset="0"/>
                <a:ea typeface="Songti SC" panose="02010600040101010101" pitchFamily="2" charset="-122"/>
                <a:cs typeface="Times New Roman" panose="02020603050405020304" pitchFamily="18" charset="0"/>
              </a:rPr>
              <a:t> </a:t>
            </a:r>
            <a:r>
              <a:rPr sz="2000" spc="20" dirty="0">
                <a:latin typeface="Times New Roman" panose="02020603050405020304" pitchFamily="18" charset="0"/>
                <a:ea typeface="Songti SC" panose="02010600040101010101" pitchFamily="2" charset="-122"/>
                <a:cs typeface="Times New Roman" panose="02020603050405020304" pitchFamily="18" charset="0"/>
              </a:rPr>
              <a:t>of</a:t>
            </a:r>
            <a:r>
              <a:rPr sz="2000" spc="40" dirty="0">
                <a:latin typeface="Times New Roman" panose="02020603050405020304" pitchFamily="18" charset="0"/>
                <a:ea typeface="Songti SC" panose="02010600040101010101" pitchFamily="2" charset="-122"/>
                <a:cs typeface="Times New Roman" panose="02020603050405020304" pitchFamily="18" charset="0"/>
              </a:rPr>
              <a:t> </a:t>
            </a:r>
            <a:r>
              <a:rPr sz="2000" spc="20" dirty="0">
                <a:latin typeface="Times New Roman" panose="02020603050405020304" pitchFamily="18" charset="0"/>
                <a:ea typeface="Songti SC" panose="02010600040101010101" pitchFamily="2" charset="-122"/>
                <a:cs typeface="Times New Roman" panose="02020603050405020304" pitchFamily="18" charset="0"/>
              </a:rPr>
              <a:t>a</a:t>
            </a:r>
            <a:r>
              <a:rPr sz="2000" spc="40" dirty="0">
                <a:latin typeface="Times New Roman" panose="02020603050405020304" pitchFamily="18" charset="0"/>
                <a:ea typeface="Songti SC" panose="02010600040101010101" pitchFamily="2" charset="-122"/>
                <a:cs typeface="Times New Roman" panose="02020603050405020304" pitchFamily="18" charset="0"/>
              </a:rPr>
              <a:t> </a:t>
            </a:r>
            <a:r>
              <a:rPr sz="2000" spc="10" dirty="0">
                <a:latin typeface="Times New Roman" panose="02020603050405020304" pitchFamily="18" charset="0"/>
                <a:ea typeface="Songti SC" panose="02010600040101010101" pitchFamily="2" charset="-122"/>
                <a:cs typeface="Times New Roman" panose="02020603050405020304" pitchFamily="18" charset="0"/>
              </a:rPr>
              <a:t>bias;</a:t>
            </a:r>
            <a:r>
              <a:rPr sz="2000" spc="-10" dirty="0">
                <a:latin typeface="Times New Roman" panose="02020603050405020304" pitchFamily="18" charset="0"/>
                <a:ea typeface="Songti SC" panose="02010600040101010101" pitchFamily="2" charset="-122"/>
                <a:cs typeface="Times New Roman" panose="02020603050405020304" pitchFamily="18" charset="0"/>
              </a:rPr>
              <a:t> </a:t>
            </a:r>
            <a:r>
              <a:rPr sz="2000" spc="20" dirty="0">
                <a:latin typeface="Times New Roman" panose="02020603050405020304" pitchFamily="18" charset="0"/>
                <a:ea typeface="Songti SC" panose="02010600040101010101" pitchFamily="2" charset="-122"/>
                <a:cs typeface="Times New Roman" panose="02020603050405020304" pitchFamily="18" charset="0"/>
              </a:rPr>
              <a:t>note</a:t>
            </a:r>
            <a:r>
              <a:rPr sz="2000" spc="35" dirty="0">
                <a:latin typeface="Times New Roman" panose="02020603050405020304" pitchFamily="18" charset="0"/>
                <a:ea typeface="Songti SC" panose="02010600040101010101" pitchFamily="2" charset="-122"/>
                <a:cs typeface="Times New Roman" panose="02020603050405020304" pitchFamily="18" charset="0"/>
              </a:rPr>
              <a:t> </a:t>
            </a:r>
            <a:r>
              <a:rPr sz="2000" spc="20" dirty="0">
                <a:latin typeface="Times New Roman" panose="02020603050405020304" pitchFamily="18" charset="0"/>
                <a:ea typeface="Songti SC" panose="02010600040101010101" pitchFamily="2" charset="-122"/>
                <a:cs typeface="Times New Roman" panose="02020603050405020304" pitchFamily="18" charset="0"/>
              </a:rPr>
              <a:t>that</a:t>
            </a:r>
            <a:r>
              <a:rPr sz="2000" spc="40" dirty="0">
                <a:latin typeface="Times New Roman" panose="02020603050405020304" pitchFamily="18" charset="0"/>
                <a:ea typeface="Songti SC" panose="02010600040101010101" pitchFamily="2" charset="-122"/>
                <a:cs typeface="Times New Roman" panose="02020603050405020304" pitchFamily="18" charset="0"/>
              </a:rPr>
              <a:t> </a:t>
            </a:r>
            <a:r>
              <a:rPr sz="2000" i="1" spc="20" dirty="0">
                <a:latin typeface="Times New Roman" panose="02020603050405020304" pitchFamily="18" charset="0"/>
                <a:ea typeface="Songti SC" panose="02010600040101010101" pitchFamily="2" charset="-122"/>
                <a:cs typeface="Times New Roman" panose="02020603050405020304" pitchFamily="18" charset="0"/>
              </a:rPr>
              <a:t>v</a:t>
            </a:r>
            <a:r>
              <a:rPr i="1" spc="30" baseline="-16666" dirty="0">
                <a:latin typeface="Times New Roman" panose="02020603050405020304" pitchFamily="18" charset="0"/>
                <a:ea typeface="Songti SC" panose="02010600040101010101" pitchFamily="2" charset="-122"/>
                <a:cs typeface="Times New Roman" panose="02020603050405020304" pitchFamily="18" charset="0"/>
              </a:rPr>
              <a:t>k</a:t>
            </a:r>
            <a:r>
              <a:rPr i="1" spc="172" baseline="-16666" dirty="0">
                <a:latin typeface="Times New Roman" panose="02020603050405020304" pitchFamily="18" charset="0"/>
                <a:ea typeface="Songti SC" panose="02010600040101010101" pitchFamily="2" charset="-122"/>
                <a:cs typeface="Times New Roman" panose="02020603050405020304" pitchFamily="18" charset="0"/>
              </a:rPr>
              <a:t> </a:t>
            </a:r>
            <a:r>
              <a:rPr sz="2800" spc="100" dirty="0">
                <a:latin typeface="Times New Roman" panose="02020603050405020304" pitchFamily="18" charset="0"/>
                <a:ea typeface="Songti SC" panose="02010600040101010101" pitchFamily="2" charset="-122"/>
                <a:cs typeface="Times New Roman" panose="02020603050405020304" pitchFamily="18" charset="0"/>
              </a:rPr>
              <a:t>=</a:t>
            </a:r>
            <a:r>
              <a:rPr sz="2800" spc="-85" dirty="0">
                <a:latin typeface="Times New Roman" panose="02020603050405020304" pitchFamily="18" charset="0"/>
                <a:ea typeface="Songti SC" panose="02010600040101010101" pitchFamily="2" charset="-122"/>
                <a:cs typeface="Times New Roman" panose="02020603050405020304" pitchFamily="18" charset="0"/>
              </a:rPr>
              <a:t> </a:t>
            </a:r>
            <a:r>
              <a:rPr sz="2000" i="1" spc="20" dirty="0">
                <a:latin typeface="Times New Roman" panose="02020603050405020304" pitchFamily="18" charset="0"/>
                <a:ea typeface="Songti SC" panose="02010600040101010101" pitchFamily="2" charset="-122"/>
                <a:cs typeface="Times New Roman" panose="02020603050405020304" pitchFamily="18" charset="0"/>
              </a:rPr>
              <a:t>b</a:t>
            </a:r>
            <a:r>
              <a:rPr i="1" spc="30" baseline="-16666" dirty="0">
                <a:latin typeface="Times New Roman" panose="02020603050405020304" pitchFamily="18" charset="0"/>
                <a:ea typeface="Songti SC" panose="02010600040101010101" pitchFamily="2" charset="-122"/>
                <a:cs typeface="Times New Roman" panose="02020603050405020304" pitchFamily="18" charset="0"/>
              </a:rPr>
              <a:t>k</a:t>
            </a:r>
            <a:r>
              <a:rPr i="1" spc="172" baseline="-16666" dirty="0">
                <a:latin typeface="Times New Roman" panose="02020603050405020304" pitchFamily="18" charset="0"/>
                <a:ea typeface="Songti SC" panose="02010600040101010101" pitchFamily="2" charset="-122"/>
                <a:cs typeface="Times New Roman" panose="02020603050405020304" pitchFamily="18" charset="0"/>
              </a:rPr>
              <a:t> </a:t>
            </a:r>
            <a:r>
              <a:rPr sz="2000" spc="20" dirty="0">
                <a:latin typeface="Times New Roman" panose="02020603050405020304" pitchFamily="18" charset="0"/>
                <a:ea typeface="Songti SC" panose="02010600040101010101" pitchFamily="2" charset="-122"/>
                <a:cs typeface="Times New Roman" panose="02020603050405020304" pitchFamily="18" charset="0"/>
              </a:rPr>
              <a:t>at</a:t>
            </a:r>
            <a:r>
              <a:rPr sz="2000" spc="40" dirty="0">
                <a:latin typeface="Times New Roman" panose="02020603050405020304" pitchFamily="18" charset="0"/>
                <a:ea typeface="Songti SC" panose="02010600040101010101" pitchFamily="2" charset="-122"/>
                <a:cs typeface="Times New Roman" panose="02020603050405020304" pitchFamily="18" charset="0"/>
              </a:rPr>
              <a:t> </a:t>
            </a:r>
            <a:r>
              <a:rPr sz="2000" i="1" spc="20" dirty="0">
                <a:latin typeface="Times New Roman" panose="02020603050405020304" pitchFamily="18" charset="0"/>
                <a:ea typeface="Songti SC" panose="02010600040101010101" pitchFamily="2" charset="-122"/>
                <a:cs typeface="Times New Roman" panose="02020603050405020304" pitchFamily="18" charset="0"/>
              </a:rPr>
              <a:t>u</a:t>
            </a:r>
            <a:r>
              <a:rPr i="1" spc="30" baseline="-16666" dirty="0">
                <a:latin typeface="Times New Roman" panose="02020603050405020304" pitchFamily="18" charset="0"/>
                <a:ea typeface="Songti SC" panose="02010600040101010101" pitchFamily="2" charset="-122"/>
                <a:cs typeface="Times New Roman" panose="02020603050405020304" pitchFamily="18" charset="0"/>
              </a:rPr>
              <a:t>k</a:t>
            </a:r>
            <a:r>
              <a:rPr i="1" spc="165" baseline="-16666" dirty="0">
                <a:latin typeface="Times New Roman" panose="02020603050405020304" pitchFamily="18" charset="0"/>
                <a:ea typeface="Songti SC" panose="02010600040101010101" pitchFamily="2" charset="-122"/>
                <a:cs typeface="Times New Roman" panose="02020603050405020304" pitchFamily="18" charset="0"/>
              </a:rPr>
              <a:t> </a:t>
            </a:r>
            <a:r>
              <a:rPr sz="2800" spc="100" dirty="0">
                <a:latin typeface="Times New Roman" panose="02020603050405020304" pitchFamily="18" charset="0"/>
                <a:ea typeface="Songti SC" panose="02010600040101010101" pitchFamily="2" charset="-122"/>
                <a:cs typeface="Times New Roman" panose="02020603050405020304" pitchFamily="18" charset="0"/>
              </a:rPr>
              <a:t>=</a:t>
            </a:r>
            <a:r>
              <a:rPr sz="2800" spc="-80" dirty="0">
                <a:latin typeface="Times New Roman" panose="02020603050405020304" pitchFamily="18" charset="0"/>
                <a:ea typeface="Songti SC" panose="02010600040101010101" pitchFamily="2" charset="-122"/>
                <a:cs typeface="Times New Roman" panose="02020603050405020304" pitchFamily="18" charset="0"/>
              </a:rPr>
              <a:t> </a:t>
            </a:r>
            <a:r>
              <a:rPr sz="2000" spc="-25" dirty="0">
                <a:latin typeface="Times New Roman" panose="02020603050405020304" pitchFamily="18" charset="0"/>
                <a:ea typeface="Songti SC" panose="02010600040101010101" pitchFamily="2" charset="-122"/>
                <a:cs typeface="Times New Roman" panose="02020603050405020304" pitchFamily="18" charset="0"/>
              </a:rPr>
              <a:t>0.</a:t>
            </a:r>
            <a:endParaRPr sz="2000" dirty="0">
              <a:latin typeface="Times New Roman" panose="02020603050405020304" pitchFamily="18" charset="0"/>
              <a:ea typeface="Songti SC" panose="0201060004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D468633-DED1-4A85-DDCB-857BB37F5EF0}"/>
                  </a:ext>
                </a:extLst>
              </p:cNvPr>
              <p:cNvSpPr txBox="1"/>
              <p:nvPr/>
            </p:nvSpPr>
            <p:spPr>
              <a:xfrm>
                <a:off x="876821" y="1337490"/>
                <a:ext cx="6097904" cy="1938992"/>
              </a:xfrm>
              <a:prstGeom prst="rect">
                <a:avLst/>
              </a:prstGeom>
              <a:noFill/>
            </p:spPr>
            <p:txBody>
              <a:bodyPr wrap="square">
                <a:spAutoFit/>
              </a:bodyPr>
              <a:lstStyle/>
              <a:p>
                <a:r>
                  <a:rPr lang="en-US" sz="2000" dirty="0">
                    <a:effectLst/>
                    <a:latin typeface="Times New Roman" panose="02020603050405020304" pitchFamily="18" charset="0"/>
                    <a:cs typeface="Times New Roman" panose="02020603050405020304" pitchFamily="18" charset="0"/>
                  </a:rPr>
                  <a:t>In Eq. (4), we have added a new synapse.</a:t>
                </a:r>
              </a:p>
              <a:p>
                <a:r>
                  <a:rPr lang="en-US" sz="2000" dirty="0">
                    <a:latin typeface="Times New Roman" panose="02020603050405020304" pitchFamily="18" charset="0"/>
                    <a:cs typeface="Times New Roman" panose="02020603050405020304" pitchFamily="18" charset="0"/>
                  </a:rPr>
                  <a:t>Its input is,</a:t>
                </a:r>
              </a:p>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𝑥</m:t>
                      </m:r>
                      <m:r>
                        <a:rPr lang="en-US" sz="2000" i="1" baseline="-25000" dirty="0" smtClean="0">
                          <a:latin typeface="Cambria Math" panose="02040503050406030204" pitchFamily="18" charset="0"/>
                        </a:rPr>
                        <m:t>0</m:t>
                      </m:r>
                      <m:r>
                        <a:rPr lang="en-US" sz="2000" i="1" dirty="0" smtClean="0">
                          <a:latin typeface="Cambria Math" panose="02040503050406030204" pitchFamily="18" charset="0"/>
                        </a:rPr>
                        <m:t>=+1</m:t>
                      </m:r>
                      <m:r>
                        <a:rPr lang="en-US" sz="2000" b="0" i="1" dirty="0" smtClean="0">
                          <a:latin typeface="Cambria Math" panose="02040503050406030204" pitchFamily="18" charset="0"/>
                        </a:rPr>
                        <m:t>……</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6</m:t>
                          </m:r>
                        </m:e>
                      </m:d>
                    </m:oMath>
                  </m:oMathPara>
                </a14:m>
                <a:endParaRPr lang="en-US" sz="2000" b="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And its weight is,</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baseline="-25000" smtClean="0">
                          <a:latin typeface="Cambria Math" panose="02040503050406030204" pitchFamily="18" charset="0"/>
                        </a:rPr>
                        <m:t>𝑘</m:t>
                      </m:r>
                      <m:r>
                        <a:rPr lang="en-US" sz="2000" b="0" i="1" baseline="-25000" smtClean="0">
                          <a:latin typeface="Cambria Math" panose="02040503050406030204" pitchFamily="18" charset="0"/>
                        </a:rPr>
                        <m:t>0=</m:t>
                      </m:r>
                      <m:r>
                        <a:rPr lang="en-US" sz="2000" b="0" i="1" smtClean="0">
                          <a:latin typeface="Cambria Math" panose="02040503050406030204" pitchFamily="18" charset="0"/>
                        </a:rPr>
                        <m:t>𝑏𝑘</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7</m:t>
                          </m:r>
                        </m:e>
                      </m:d>
                    </m:oMath>
                  </m:oMathPara>
                </a14:m>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p>
            </p:txBody>
          </p:sp>
        </mc:Choice>
        <mc:Fallback>
          <p:sp>
            <p:nvSpPr>
              <p:cNvPr id="23" name="TextBox 22">
                <a:extLst>
                  <a:ext uri="{FF2B5EF4-FFF2-40B4-BE49-F238E27FC236}">
                    <a16:creationId xmlns:a16="http://schemas.microsoft.com/office/drawing/2014/main" id="{DD468633-DED1-4A85-DDCB-857BB37F5EF0}"/>
                  </a:ext>
                </a:extLst>
              </p:cNvPr>
              <p:cNvSpPr txBox="1">
                <a:spLocks noRot="1" noChangeAspect="1" noMove="1" noResize="1" noEditPoints="1" noAdjustHandles="1" noChangeArrowheads="1" noChangeShapeType="1" noTextEdit="1"/>
              </p:cNvSpPr>
              <p:nvPr/>
            </p:nvSpPr>
            <p:spPr>
              <a:xfrm>
                <a:off x="876821" y="1337490"/>
                <a:ext cx="6097904" cy="1938992"/>
              </a:xfrm>
              <a:prstGeom prst="rect">
                <a:avLst/>
              </a:prstGeom>
              <a:blipFill>
                <a:blip r:embed="rId2"/>
                <a:stretch>
                  <a:fillRect l="-1247" t="-1961"/>
                </a:stretch>
              </a:blipFill>
            </p:spPr>
            <p:txBody>
              <a:bodyPr/>
              <a:lstStyle/>
              <a:p>
                <a:r>
                  <a:rPr lang="en-NP">
                    <a:noFill/>
                  </a:rPr>
                  <a:t> </a:t>
                </a:r>
              </a:p>
            </p:txBody>
          </p:sp>
        </mc:Fallback>
      </mc:AlternateContent>
    </p:spTree>
    <p:extLst>
      <p:ext uri="{BB962C8B-B14F-4D97-AF65-F5344CB8AC3E}">
        <p14:creationId xmlns:p14="http://schemas.microsoft.com/office/powerpoint/2010/main" val="121860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67E165-FE39-29F1-C32D-CFC53569F3B1}"/>
              </a:ext>
            </a:extLst>
          </p:cNvPr>
          <p:cNvSpPr>
            <a:spLocks noGrp="1"/>
          </p:cNvSpPr>
          <p:nvPr>
            <p:ph type="dt" sz="half" idx="10"/>
          </p:nvPr>
        </p:nvSpPr>
        <p:spPr/>
        <p:txBody>
          <a:bodyPr/>
          <a:lstStyle/>
          <a:p>
            <a:r>
              <a:rPr lang="en-US"/>
              <a:t>11/06/2025</a:t>
            </a:r>
            <a:endParaRPr lang="en-NP"/>
          </a:p>
        </p:txBody>
      </p:sp>
      <p:sp>
        <p:nvSpPr>
          <p:cNvPr id="3" name="Footer Placeholder 2">
            <a:extLst>
              <a:ext uri="{FF2B5EF4-FFF2-40B4-BE49-F238E27FC236}">
                <a16:creationId xmlns:a16="http://schemas.microsoft.com/office/drawing/2014/main" id="{CD97D156-7675-F154-868C-B358C3721BFF}"/>
              </a:ext>
            </a:extLst>
          </p:cNvPr>
          <p:cNvSpPr>
            <a:spLocks noGrp="1"/>
          </p:cNvSpPr>
          <p:nvPr>
            <p:ph type="ftr" sz="quarter" idx="11"/>
          </p:nvPr>
        </p:nvSpPr>
        <p:spPr/>
        <p:txBody>
          <a:bodyPr/>
          <a:lstStyle/>
          <a:p>
            <a:r>
              <a:rPr lang="en-US"/>
              <a:t>@Kiran Bagale</a:t>
            </a:r>
            <a:endParaRPr lang="en-NP"/>
          </a:p>
        </p:txBody>
      </p:sp>
      <p:sp>
        <p:nvSpPr>
          <p:cNvPr id="4" name="Slide Number Placeholder 3">
            <a:extLst>
              <a:ext uri="{FF2B5EF4-FFF2-40B4-BE49-F238E27FC236}">
                <a16:creationId xmlns:a16="http://schemas.microsoft.com/office/drawing/2014/main" id="{4ABDB272-9883-AB32-3785-22039E3C001A}"/>
              </a:ext>
            </a:extLst>
          </p:cNvPr>
          <p:cNvSpPr>
            <a:spLocks noGrp="1"/>
          </p:cNvSpPr>
          <p:nvPr>
            <p:ph type="sldNum" sz="quarter" idx="12"/>
          </p:nvPr>
        </p:nvSpPr>
        <p:spPr/>
        <p:txBody>
          <a:bodyPr/>
          <a:lstStyle/>
          <a:p>
            <a:fld id="{01F3109D-D485-C449-906D-5F5D4F3CBBE8}" type="slidenum">
              <a:rPr lang="en-NP" smtClean="0"/>
              <a:t>17</a:t>
            </a:fld>
            <a:endParaRPr lang="en-NP"/>
          </a:p>
        </p:txBody>
      </p:sp>
      <p:sp>
        <p:nvSpPr>
          <p:cNvPr id="6" name="TextBox 5">
            <a:extLst>
              <a:ext uri="{FF2B5EF4-FFF2-40B4-BE49-F238E27FC236}">
                <a16:creationId xmlns:a16="http://schemas.microsoft.com/office/drawing/2014/main" id="{D015C348-59F0-27FF-E0B2-1BA3D2A0000D}"/>
              </a:ext>
            </a:extLst>
          </p:cNvPr>
          <p:cNvSpPr txBox="1"/>
          <p:nvPr/>
        </p:nvSpPr>
        <p:spPr>
          <a:xfrm>
            <a:off x="2208809" y="5710019"/>
            <a:ext cx="8894785" cy="400110"/>
          </a:xfrm>
          <a:prstGeom prst="rect">
            <a:avLst/>
          </a:prstGeom>
          <a:noFill/>
        </p:spPr>
        <p:txBody>
          <a:bodyPr wrap="square">
            <a:spAutoFit/>
          </a:bodyPr>
          <a:lstStyle/>
          <a:p>
            <a:pPr algn="just"/>
            <a:r>
              <a:rPr lang="en-US" sz="2000" dirty="0">
                <a:effectLst/>
                <a:latin typeface="Times New Roman" panose="02020603050405020304" pitchFamily="18" charset="0"/>
                <a:ea typeface="Songti SC" panose="02010600040101010101" pitchFamily="2" charset="-122"/>
                <a:cs typeface="Times New Roman" panose="02020603050405020304" pitchFamily="18" charset="0"/>
              </a:rPr>
              <a:t>FIGURE 7:Another nonlinear model of a neuron; wk0 accounts for the bias bk. </a:t>
            </a:r>
            <a:endParaRPr lang="en-US" sz="2000" dirty="0">
              <a:latin typeface="Times New Roman" panose="02020603050405020304" pitchFamily="18" charset="0"/>
              <a:ea typeface="Songti SC" panose="02010600040101010101" pitchFamily="2" charset="-122"/>
              <a:cs typeface="Times New Roman" panose="02020603050405020304" pitchFamily="18" charset="0"/>
            </a:endParaRPr>
          </a:p>
        </p:txBody>
      </p:sp>
      <p:pic>
        <p:nvPicPr>
          <p:cNvPr id="54" name="Picture 53">
            <a:extLst>
              <a:ext uri="{FF2B5EF4-FFF2-40B4-BE49-F238E27FC236}">
                <a16:creationId xmlns:a16="http://schemas.microsoft.com/office/drawing/2014/main" id="{71645CA9-3BA1-CE28-EA12-FB233330E037}"/>
              </a:ext>
            </a:extLst>
          </p:cNvPr>
          <p:cNvPicPr>
            <a:picLocks noChangeAspect="1"/>
          </p:cNvPicPr>
          <p:nvPr/>
        </p:nvPicPr>
        <p:blipFill>
          <a:blip r:embed="rId2"/>
          <a:stretch>
            <a:fillRect/>
          </a:stretch>
        </p:blipFill>
        <p:spPr>
          <a:xfrm>
            <a:off x="1917994" y="279167"/>
            <a:ext cx="8894785" cy="5287243"/>
          </a:xfrm>
          <a:prstGeom prst="rect">
            <a:avLst/>
          </a:prstGeom>
        </p:spPr>
      </p:pic>
    </p:spTree>
    <p:extLst>
      <p:ext uri="{BB962C8B-B14F-4D97-AF65-F5344CB8AC3E}">
        <p14:creationId xmlns:p14="http://schemas.microsoft.com/office/powerpoint/2010/main" val="272603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7C78D-5B8C-E787-41C9-7D3D14CED964}"/>
              </a:ext>
            </a:extLst>
          </p:cNvPr>
          <p:cNvSpPr>
            <a:spLocks noGrp="1"/>
          </p:cNvSpPr>
          <p:nvPr>
            <p:ph type="title"/>
          </p:nvPr>
        </p:nvSpPr>
        <p:spPr>
          <a:xfrm>
            <a:off x="838200" y="365126"/>
            <a:ext cx="10515600" cy="785812"/>
          </a:xfrm>
        </p:spPr>
        <p:txBody>
          <a:bodyPr>
            <a:normAutofit/>
          </a:bodyPr>
          <a:lstStyle/>
          <a:p>
            <a:r>
              <a:rPr lang="en-US" sz="3600" b="1" dirty="0">
                <a:effectLst/>
                <a:latin typeface="Times New Roman" panose="02020603050405020304" pitchFamily="18" charset="0"/>
                <a:ea typeface="Songti SC" panose="02010600040101010101" pitchFamily="2" charset="-122"/>
                <a:cs typeface="Times New Roman" panose="02020603050405020304" pitchFamily="18" charset="0"/>
              </a:rPr>
              <a:t>Types of Activation Function </a:t>
            </a:r>
            <a:endParaRPr lang="en-NP" sz="3600" dirty="0">
              <a:latin typeface="Times New Roman" panose="02020603050405020304" pitchFamily="18" charset="0"/>
              <a:ea typeface="Songti SC" panose="0201060004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5592228-2DB0-872C-8D8E-8BD8FF5EED38}"/>
                  </a:ext>
                </a:extLst>
              </p:cNvPr>
              <p:cNvSpPr>
                <a:spLocks noGrp="1"/>
              </p:cNvSpPr>
              <p:nvPr>
                <p:ph idx="1"/>
              </p:nvPr>
            </p:nvSpPr>
            <p:spPr>
              <a:xfrm>
                <a:off x="838200" y="1355725"/>
                <a:ext cx="10515600" cy="4351338"/>
              </a:xfrm>
            </p:spPr>
            <p:txBody>
              <a:bodyPr>
                <a:normAutofit fontScale="92500" lnSpcReduction="10000"/>
              </a:bodyPr>
              <a:lstStyle/>
              <a:p>
                <a:pPr algn="just"/>
                <a:r>
                  <a:rPr lang="en-US" sz="2800" dirty="0">
                    <a:effectLst/>
                    <a:latin typeface="Times New Roman" panose="02020603050405020304" pitchFamily="18" charset="0"/>
                    <a:ea typeface="Songti SC" panose="02010600040101010101" pitchFamily="2" charset="-122"/>
                    <a:cs typeface="Times New Roman" panose="02020603050405020304" pitchFamily="18" charset="0"/>
                  </a:rPr>
                  <a:t>The activation function, denoted by (v), defines the output of a neuron in terms of the induced local field v</a:t>
                </a:r>
                <a:r>
                  <a:rPr lang="en-US" sz="2800" i="1" dirty="0">
                    <a:effectLst/>
                    <a:latin typeface="Times New Roman" panose="02020603050405020304" pitchFamily="18" charset="0"/>
                    <a:ea typeface="Songti SC" panose="02010600040101010101" pitchFamily="2" charset="-122"/>
                    <a:cs typeface="Times New Roman" panose="02020603050405020304" pitchFamily="18" charset="0"/>
                  </a:rPr>
                  <a:t>. </a:t>
                </a:r>
              </a:p>
              <a:p>
                <a:pPr algn="just"/>
                <a:r>
                  <a:rPr lang="en-US" dirty="0">
                    <a:latin typeface="Times New Roman" panose="02020603050405020304" pitchFamily="18" charset="0"/>
                    <a:ea typeface="Songti SC" panose="02010600040101010101" pitchFamily="2" charset="-122"/>
                    <a:cs typeface="Times New Roman" panose="02020603050405020304" pitchFamily="18" charset="0"/>
                  </a:rPr>
                  <a:t>T</a:t>
                </a:r>
                <a:r>
                  <a:rPr lang="en-US" sz="2800" dirty="0">
                    <a:effectLst/>
                    <a:latin typeface="Times New Roman" panose="02020603050405020304" pitchFamily="18" charset="0"/>
                    <a:ea typeface="Songti SC" panose="02010600040101010101" pitchFamily="2" charset="-122"/>
                    <a:cs typeface="Times New Roman" panose="02020603050405020304" pitchFamily="18" charset="0"/>
                  </a:rPr>
                  <a:t>wo basic types of activation functions: </a:t>
                </a:r>
                <a:endParaRPr lang="en-US" dirty="0">
                  <a:latin typeface="Times New Roman" panose="02020603050405020304" pitchFamily="18" charset="0"/>
                  <a:ea typeface="Songti SC" panose="02010600040101010101" pitchFamily="2" charset="-122"/>
                  <a:cs typeface="Times New Roman" panose="02020603050405020304" pitchFamily="18" charset="0"/>
                </a:endParaRPr>
              </a:p>
              <a:p>
                <a:pPr marL="514350" indent="-514350" algn="just">
                  <a:buFont typeface="+mj-lt"/>
                  <a:buAutoNum type="arabicPeriod"/>
                </a:pPr>
                <a:r>
                  <a:rPr lang="en-US" sz="3000" b="1" i="1" dirty="0">
                    <a:effectLst/>
                    <a:latin typeface="Times New Roman" panose="02020603050405020304" pitchFamily="18" charset="0"/>
                    <a:ea typeface="Songti SC" panose="02010600040101010101" pitchFamily="2" charset="-122"/>
                    <a:cs typeface="Times New Roman" panose="02020603050405020304" pitchFamily="18" charset="0"/>
                  </a:rPr>
                  <a:t>Threshold Function</a:t>
                </a:r>
              </a:p>
              <a:p>
                <a:pPr marL="0" indent="0" algn="just">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𝜑</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𝑖𝑓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0 </m:t>
                              </m:r>
                              <m:r>
                                <a:rPr lang="en-US" b="0" i="1" smtClean="0">
                                  <a:latin typeface="Cambria Math" panose="02040503050406030204" pitchFamily="18" charset="0"/>
                                  <a:ea typeface="Cambria Math" panose="02040503050406030204" pitchFamily="18" charset="0"/>
                                </a:rPr>
                                <m:t>𝑖𝑓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&lt;0</m:t>
                              </m:r>
                            </m:e>
                          </m:eqArr>
                        </m:e>
                      </m:d>
                      <m:r>
                        <a:rPr lang="en-US" b="0" i="1" smtClean="0">
                          <a:latin typeface="Cambria Math" panose="02040503050406030204" pitchFamily="18" charset="0"/>
                          <a:ea typeface="Cambria Math" panose="02040503050406030204" pitchFamily="18" charset="0"/>
                        </a:rPr>
                        <m:t>……(9)</m:t>
                      </m:r>
                    </m:oMath>
                  </m:oMathPara>
                </a14:m>
                <a:endParaRPr lang="en-US"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lgn="just">
                  <a:buNone/>
                </a:pPr>
                <a:r>
                  <a:rPr lang="en-US" sz="1900" dirty="0">
                    <a:latin typeface="Times New Roman" panose="02020603050405020304" pitchFamily="18" charset="0"/>
                    <a:ea typeface="Songti SC" panose="02010600040101010101" pitchFamily="2" charset="-122"/>
                    <a:cs typeface="Times New Roman" panose="02020603050405020304" pitchFamily="18" charset="0"/>
                  </a:rPr>
                  <a:t>T</a:t>
                </a:r>
                <a:r>
                  <a:rPr lang="en-US" sz="1900" dirty="0">
                    <a:effectLst/>
                    <a:latin typeface="Times New Roman" panose="02020603050405020304" pitchFamily="18" charset="0"/>
                    <a:ea typeface="Songti SC" panose="02010600040101010101" pitchFamily="2" charset="-122"/>
                    <a:cs typeface="Times New Roman" panose="02020603050405020304" pitchFamily="18" charset="0"/>
                  </a:rPr>
                  <a:t>his form of a threshold function is commonly referred to as a </a:t>
                </a:r>
                <a:r>
                  <a:rPr lang="en-US" sz="1900" i="1" dirty="0">
                    <a:effectLst/>
                    <a:latin typeface="Times New Roman" panose="02020603050405020304" pitchFamily="18" charset="0"/>
                    <a:ea typeface="Songti SC" panose="02010600040101010101" pitchFamily="2" charset="-122"/>
                    <a:cs typeface="Times New Roman" panose="02020603050405020304" pitchFamily="18" charset="0"/>
                  </a:rPr>
                  <a:t>Heaviside function. </a:t>
                </a:r>
                <a:r>
                  <a:rPr lang="en-US" sz="1900" dirty="0">
                    <a:effectLst/>
                    <a:latin typeface="Times New Roman" panose="02020603050405020304" pitchFamily="18" charset="0"/>
                    <a:ea typeface="Songti SC" panose="02010600040101010101" pitchFamily="2" charset="-122"/>
                    <a:cs typeface="Times New Roman" panose="02020603050405020304" pitchFamily="18" charset="0"/>
                  </a:rPr>
                  <a:t>Correspondingly, the output of neuron </a:t>
                </a:r>
                <a:r>
                  <a:rPr lang="en-US" sz="1900" i="1" dirty="0">
                    <a:effectLst/>
                    <a:latin typeface="Times New Roman" panose="02020603050405020304" pitchFamily="18" charset="0"/>
                    <a:ea typeface="Songti SC" panose="02010600040101010101" pitchFamily="2" charset="-122"/>
                    <a:cs typeface="Times New Roman" panose="02020603050405020304" pitchFamily="18" charset="0"/>
                  </a:rPr>
                  <a:t>k </a:t>
                </a:r>
                <a:r>
                  <a:rPr lang="en-US" sz="1900" dirty="0">
                    <a:effectLst/>
                    <a:latin typeface="Times New Roman" panose="02020603050405020304" pitchFamily="18" charset="0"/>
                    <a:ea typeface="Songti SC" panose="02010600040101010101" pitchFamily="2" charset="-122"/>
                    <a:cs typeface="Times New Roman" panose="02020603050405020304" pitchFamily="18" charset="0"/>
                  </a:rPr>
                  <a:t>employing such a threshold function is expressed as </a:t>
                </a:r>
                <a:endParaRPr lang="en-US" sz="3000" dirty="0">
                  <a:latin typeface="Times New Roman" panose="02020603050405020304" pitchFamily="18" charset="0"/>
                  <a:ea typeface="Songti SC" panose="02010600040101010101" pitchFamily="2" charset="-122"/>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r>
                        <a:rPr lang="en-US" b="0" i="1" baseline="-25000" smtClean="0">
                          <a:latin typeface="Cambria Math" panose="02040503050406030204" pitchFamily="18" charset="0"/>
                          <a:ea typeface="Cambria Math" panose="02040503050406030204" pitchFamily="18" charset="0"/>
                        </a:rPr>
                        <m:t>𝑘</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𝑖𝑓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𝑣𝑘</m:t>
                              </m:r>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0 </m:t>
                              </m:r>
                              <m:r>
                                <a:rPr lang="en-US" b="0" i="1" smtClean="0">
                                  <a:latin typeface="Cambria Math" panose="02040503050406030204" pitchFamily="18" charset="0"/>
                                  <a:ea typeface="Cambria Math" panose="02040503050406030204" pitchFamily="18" charset="0"/>
                                </a:rPr>
                                <m:t>𝑖𝑓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𝑣𝑘</m:t>
                              </m:r>
                              <m:r>
                                <a:rPr lang="en-US" b="0" i="1" smtClean="0">
                                  <a:latin typeface="Cambria Math" panose="02040503050406030204" pitchFamily="18" charset="0"/>
                                  <a:ea typeface="Cambria Math" panose="02040503050406030204" pitchFamily="18" charset="0"/>
                                </a:rPr>
                                <m:t>&lt;0</m:t>
                              </m:r>
                            </m:e>
                          </m:eqArr>
                        </m:e>
                      </m:d>
                      <m:r>
                        <a:rPr lang="en-US" b="0" i="1" smtClean="0">
                          <a:latin typeface="Cambria Math" panose="02040503050406030204" pitchFamily="18" charset="0"/>
                          <a:ea typeface="Cambria Math" panose="02040503050406030204" pitchFamily="18" charset="0"/>
                        </a:rPr>
                        <m:t>……(10)</m:t>
                      </m:r>
                    </m:oMath>
                  </m:oMathPara>
                </a14:m>
                <a:endParaRPr lang="en-US" dirty="0">
                  <a:latin typeface="Times New Roman" panose="02020603050405020304" pitchFamily="18" charset="0"/>
                  <a:ea typeface="Songti SC" panose="02010600040101010101" pitchFamily="2" charset="-122"/>
                  <a:cs typeface="Times New Roman" panose="02020603050405020304" pitchFamily="18" charset="0"/>
                </a:endParaRPr>
              </a:p>
              <a:p>
                <a:pPr marL="0" indent="0" algn="just">
                  <a:buNone/>
                </a:pPr>
                <a:r>
                  <a:rPr lang="en-US" sz="1800" dirty="0">
                    <a:effectLst/>
                    <a:latin typeface="Times New Roman" panose="02020603050405020304" pitchFamily="18" charset="0"/>
                    <a:cs typeface="Times New Roman" panose="02020603050405020304" pitchFamily="18" charset="0"/>
                  </a:rPr>
                  <a:t>	where </a:t>
                </a:r>
                <a14:m>
                  <m:oMath xmlns:m="http://schemas.openxmlformats.org/officeDocument/2006/math">
                    <m:r>
                      <a:rPr lang="en-US" sz="1800" i="1" dirty="0" smtClean="0">
                        <a:effectLst/>
                        <a:latin typeface="Cambria Math" panose="02040503050406030204" pitchFamily="18" charset="0"/>
                      </a:rPr>
                      <m:t>𝑣</m:t>
                    </m:r>
                    <m:r>
                      <a:rPr lang="en-US" sz="1800" i="1" baseline="-25000" dirty="0" smtClean="0">
                        <a:effectLst/>
                        <a:latin typeface="Cambria Math" panose="02040503050406030204" pitchFamily="18" charset="0"/>
                      </a:rPr>
                      <m:t>𝑘</m:t>
                    </m:r>
                  </m:oMath>
                </a14:m>
                <a:r>
                  <a:rPr lang="en-US" sz="1800" dirty="0">
                    <a:effectLst/>
                    <a:latin typeface="Times New Roman" panose="02020603050405020304" pitchFamily="18" charset="0"/>
                    <a:cs typeface="Times New Roman" panose="02020603050405020304" pitchFamily="18" charset="0"/>
                  </a:rPr>
                  <a:t> is the induced local field of the neuron; that is,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1</m:t>
                        </m:r>
                      </m:sub>
                      <m:sup>
                        <m:r>
                          <a:rPr lang="en-US" i="1">
                            <a:latin typeface="Cambria Math" panose="02040503050406030204" pitchFamily="18" charset="0"/>
                          </a:rPr>
                          <m:t>𝑚</m:t>
                        </m:r>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b="0" i="0" smtClean="0">
                        <a:latin typeface="Cambria Math" panose="02040503050406030204" pitchFamily="18" charset="0"/>
                      </a:rPr>
                      <m:t>+</m:t>
                    </m:r>
                    <m:r>
                      <m:rPr>
                        <m:sty m:val="p"/>
                      </m:rPr>
                      <a:rPr lang="en-US" b="0" i="0" smtClean="0">
                        <a:latin typeface="Cambria Math" panose="02040503050406030204" pitchFamily="18" charset="0"/>
                      </a:rPr>
                      <m:t>bk</m:t>
                    </m:r>
                  </m:oMath>
                </a14:m>
                <a:endParaRPr lang="en-US" baseline="-25000" dirty="0">
                  <a:latin typeface="Times New Roman" panose="02020603050405020304" pitchFamily="18" charset="0"/>
                  <a:cs typeface="Times New Roman" panose="02020603050405020304" pitchFamily="18" charset="0"/>
                </a:endParaRPr>
              </a:p>
              <a:p>
                <a:pPr algn="just"/>
                <a:endParaRPr lang="en-NP" b="1" dirty="0">
                  <a:latin typeface="Times New Roman" panose="02020603050405020304" pitchFamily="18" charset="0"/>
                  <a:ea typeface="Songti SC" panose="02010600040101010101" pitchFamily="2" charset="-122"/>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95592228-2DB0-872C-8D8E-8BD8FF5EED38}"/>
                  </a:ext>
                </a:extLst>
              </p:cNvPr>
              <p:cNvSpPr>
                <a:spLocks noGrp="1" noRot="1" noChangeAspect="1" noMove="1" noResize="1" noEditPoints="1" noAdjustHandles="1" noChangeArrowheads="1" noChangeShapeType="1" noTextEdit="1"/>
              </p:cNvSpPr>
              <p:nvPr>
                <p:ph idx="1"/>
              </p:nvPr>
            </p:nvSpPr>
            <p:spPr>
              <a:xfrm>
                <a:off x="838200" y="1355725"/>
                <a:ext cx="10515600" cy="4351338"/>
              </a:xfrm>
              <a:blipFill>
                <a:blip r:embed="rId3"/>
                <a:stretch>
                  <a:fillRect l="-1086" t="-11628" r="-965" b="-54070"/>
                </a:stretch>
              </a:blipFill>
            </p:spPr>
            <p:txBody>
              <a:bodyPr/>
              <a:lstStyle/>
              <a:p>
                <a:r>
                  <a:rPr lang="en-NP">
                    <a:noFill/>
                  </a:rPr>
                  <a:t> </a:t>
                </a:r>
              </a:p>
            </p:txBody>
          </p:sp>
        </mc:Fallback>
      </mc:AlternateContent>
      <p:sp>
        <p:nvSpPr>
          <p:cNvPr id="4" name="Date Placeholder 3">
            <a:extLst>
              <a:ext uri="{FF2B5EF4-FFF2-40B4-BE49-F238E27FC236}">
                <a16:creationId xmlns:a16="http://schemas.microsoft.com/office/drawing/2014/main" id="{F5AD3534-76A9-9519-AEE8-EE6ACFBBD3FA}"/>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1137DE9C-51A2-F85C-7BFB-EBC620B97E33}"/>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08803E51-2AF0-F87E-0DED-4518B9CD267F}"/>
              </a:ext>
            </a:extLst>
          </p:cNvPr>
          <p:cNvSpPr>
            <a:spLocks noGrp="1"/>
          </p:cNvSpPr>
          <p:nvPr>
            <p:ph type="sldNum" sz="quarter" idx="12"/>
          </p:nvPr>
        </p:nvSpPr>
        <p:spPr/>
        <p:txBody>
          <a:bodyPr/>
          <a:lstStyle/>
          <a:p>
            <a:fld id="{01F3109D-D485-C449-906D-5F5D4F3CBBE8}" type="slidenum">
              <a:rPr lang="en-NP" smtClean="0"/>
              <a:t>18</a:t>
            </a:fld>
            <a:endParaRPr lang="en-NP"/>
          </a:p>
        </p:txBody>
      </p:sp>
    </p:spTree>
    <p:extLst>
      <p:ext uri="{BB962C8B-B14F-4D97-AF65-F5344CB8AC3E}">
        <p14:creationId xmlns:p14="http://schemas.microsoft.com/office/powerpoint/2010/main" val="1119097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32DC822-C1EF-035B-0CB9-87BEBE9B377F}"/>
              </a:ext>
            </a:extLst>
          </p:cNvPr>
          <p:cNvSpPr>
            <a:spLocks noGrp="1"/>
          </p:cNvSpPr>
          <p:nvPr>
            <p:ph type="dt" sz="half" idx="10"/>
          </p:nvPr>
        </p:nvSpPr>
        <p:spPr/>
        <p:txBody>
          <a:bodyPr/>
          <a:lstStyle/>
          <a:p>
            <a:r>
              <a:rPr lang="en-US"/>
              <a:t>11/06/2025</a:t>
            </a:r>
            <a:endParaRPr lang="en-NP"/>
          </a:p>
        </p:txBody>
      </p:sp>
      <p:sp>
        <p:nvSpPr>
          <p:cNvPr id="8" name="Footer Placeholder 7">
            <a:extLst>
              <a:ext uri="{FF2B5EF4-FFF2-40B4-BE49-F238E27FC236}">
                <a16:creationId xmlns:a16="http://schemas.microsoft.com/office/drawing/2014/main" id="{69E01378-3C9F-6E46-2B4E-F55E07C35F0B}"/>
              </a:ext>
            </a:extLst>
          </p:cNvPr>
          <p:cNvSpPr>
            <a:spLocks noGrp="1"/>
          </p:cNvSpPr>
          <p:nvPr>
            <p:ph type="ftr" sz="quarter" idx="11"/>
          </p:nvPr>
        </p:nvSpPr>
        <p:spPr/>
        <p:txBody>
          <a:bodyPr/>
          <a:lstStyle/>
          <a:p>
            <a:r>
              <a:rPr lang="en-US"/>
              <a:t>@Kiran Bagale</a:t>
            </a:r>
            <a:endParaRPr lang="en-NP"/>
          </a:p>
        </p:txBody>
      </p:sp>
      <p:sp>
        <p:nvSpPr>
          <p:cNvPr id="9" name="Slide Number Placeholder 8">
            <a:extLst>
              <a:ext uri="{FF2B5EF4-FFF2-40B4-BE49-F238E27FC236}">
                <a16:creationId xmlns:a16="http://schemas.microsoft.com/office/drawing/2014/main" id="{00B5107F-96EE-6DE2-B562-4042BD15D79E}"/>
              </a:ext>
            </a:extLst>
          </p:cNvPr>
          <p:cNvSpPr>
            <a:spLocks noGrp="1"/>
          </p:cNvSpPr>
          <p:nvPr>
            <p:ph type="sldNum" sz="quarter" idx="12"/>
          </p:nvPr>
        </p:nvSpPr>
        <p:spPr/>
        <p:txBody>
          <a:bodyPr/>
          <a:lstStyle/>
          <a:p>
            <a:fld id="{01F3109D-D485-C449-906D-5F5D4F3CBBE8}" type="slidenum">
              <a:rPr lang="en-NP" smtClean="0"/>
              <a:t>19</a:t>
            </a:fld>
            <a:endParaRPr lang="en-NP"/>
          </a:p>
        </p:txBody>
      </p:sp>
      <p:pic>
        <p:nvPicPr>
          <p:cNvPr id="4" name="Picture 3">
            <a:extLst>
              <a:ext uri="{FF2B5EF4-FFF2-40B4-BE49-F238E27FC236}">
                <a16:creationId xmlns:a16="http://schemas.microsoft.com/office/drawing/2014/main" id="{D5679E96-47C1-6259-17C9-E1CEF26F3778}"/>
              </a:ext>
            </a:extLst>
          </p:cNvPr>
          <p:cNvPicPr>
            <a:picLocks noChangeAspect="1"/>
          </p:cNvPicPr>
          <p:nvPr/>
        </p:nvPicPr>
        <p:blipFill>
          <a:blip r:embed="rId3"/>
          <a:stretch>
            <a:fillRect/>
          </a:stretch>
        </p:blipFill>
        <p:spPr>
          <a:xfrm>
            <a:off x="690014" y="1029956"/>
            <a:ext cx="5787023" cy="3295388"/>
          </a:xfrm>
          <a:prstGeom prst="rect">
            <a:avLst/>
          </a:prstGeom>
        </p:spPr>
      </p:pic>
      <p:sp>
        <p:nvSpPr>
          <p:cNvPr id="5" name="TextBox 4">
            <a:extLst>
              <a:ext uri="{FF2B5EF4-FFF2-40B4-BE49-F238E27FC236}">
                <a16:creationId xmlns:a16="http://schemas.microsoft.com/office/drawing/2014/main" id="{9A00E191-73FD-1E15-D0C5-9F62F6B243AD}"/>
              </a:ext>
            </a:extLst>
          </p:cNvPr>
          <p:cNvSpPr txBox="1"/>
          <p:nvPr/>
        </p:nvSpPr>
        <p:spPr>
          <a:xfrm>
            <a:off x="2102192" y="4417516"/>
            <a:ext cx="9251607" cy="369332"/>
          </a:xfrm>
          <a:prstGeom prst="rect">
            <a:avLst/>
          </a:prstGeom>
          <a:noFill/>
        </p:spPr>
        <p:txBody>
          <a:bodyPr wrap="square">
            <a:spAutoFit/>
          </a:bodyPr>
          <a:lstStyle/>
          <a:p>
            <a:r>
              <a:rPr lang="en-US" sz="1800" dirty="0">
                <a:effectLst/>
                <a:latin typeface="Times New Roman" panose="02020603050405020304" pitchFamily="18" charset="0"/>
                <a:cs typeface="Times New Roman" panose="02020603050405020304" pitchFamily="18" charset="0"/>
              </a:rPr>
              <a:t>Figure 8: (a) Threshold function. (b) Sigmoid function for varying </a:t>
            </a:r>
            <a:r>
              <a:rPr lang="en-US" dirty="0">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slope parameter </a:t>
            </a:r>
            <a:r>
              <a:rPr lang="en-US" sz="1800" i="1" dirty="0">
                <a:effectLst/>
                <a:latin typeface="Times New Roman" panose="02020603050405020304" pitchFamily="18" charset="0"/>
                <a:cs typeface="Times New Roman" panose="02020603050405020304" pitchFamily="18" charset="0"/>
              </a:rPr>
              <a:t>a. </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999B27A-18E4-A2CB-A826-C8A588447967}"/>
              </a:ext>
            </a:extLst>
          </p:cNvPr>
          <p:cNvPicPr>
            <a:picLocks noChangeAspect="1"/>
          </p:cNvPicPr>
          <p:nvPr/>
        </p:nvPicPr>
        <p:blipFill>
          <a:blip r:embed="rId4"/>
          <a:stretch>
            <a:fillRect/>
          </a:stretch>
        </p:blipFill>
        <p:spPr>
          <a:xfrm>
            <a:off x="6143889" y="937784"/>
            <a:ext cx="5924676" cy="347973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6F236-C3E1-1EF6-43E7-1DE94BB7B68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Overview </a:t>
            </a:r>
            <a:endParaRPr lang="en-NP"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4E4E3D2-D59F-AE7F-B419-439CD1CFA83F}"/>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Basics of Neural Networks</a:t>
            </a:r>
          </a:p>
          <a:p>
            <a:r>
              <a:rPr lang="en-US" dirty="0">
                <a:latin typeface="Times New Roman" panose="02020603050405020304" pitchFamily="18" charset="0"/>
                <a:cs typeface="Times New Roman" panose="02020603050405020304" pitchFamily="18" charset="0"/>
              </a:rPr>
              <a:t>Biological vs Artificial Neurons</a:t>
            </a:r>
          </a:p>
          <a:p>
            <a:r>
              <a:rPr lang="en-US" dirty="0">
                <a:latin typeface="Times New Roman" panose="02020603050405020304" pitchFamily="18" charset="0"/>
                <a:cs typeface="Times New Roman" panose="02020603050405020304" pitchFamily="18" charset="0"/>
              </a:rPr>
              <a:t>Models of a Neuron</a:t>
            </a:r>
          </a:p>
          <a:p>
            <a:r>
              <a:rPr lang="en-US" dirty="0">
                <a:latin typeface="Times New Roman" panose="02020603050405020304" pitchFamily="18" charset="0"/>
                <a:cs typeface="Times New Roman" panose="02020603050405020304" pitchFamily="18" charset="0"/>
              </a:rPr>
              <a:t>Neural Networks as Directed Graphs</a:t>
            </a:r>
          </a:p>
          <a:p>
            <a:r>
              <a:rPr lang="en-US" dirty="0">
                <a:latin typeface="Times New Roman" panose="02020603050405020304" pitchFamily="18" charset="0"/>
                <a:cs typeface="Times New Roman" panose="02020603050405020304" pitchFamily="18" charset="0"/>
              </a:rPr>
              <a:t>Feedback in Neural Networks</a:t>
            </a:r>
          </a:p>
          <a:p>
            <a:r>
              <a:rPr lang="en-US" dirty="0">
                <a:latin typeface="Times New Roman" panose="02020603050405020304" pitchFamily="18" charset="0"/>
                <a:cs typeface="Times New Roman" panose="02020603050405020304" pitchFamily="18" charset="0"/>
              </a:rPr>
              <a:t>Network Architectures</a:t>
            </a:r>
          </a:p>
          <a:p>
            <a:r>
              <a:rPr lang="en-US" dirty="0">
                <a:latin typeface="Times New Roman" panose="02020603050405020304" pitchFamily="18" charset="0"/>
                <a:cs typeface="Times New Roman" panose="02020603050405020304" pitchFamily="18" charset="0"/>
              </a:rPr>
              <a:t>Knowledge Representation</a:t>
            </a:r>
          </a:p>
          <a:p>
            <a:r>
              <a:rPr lang="en-US" dirty="0">
                <a:latin typeface="Times New Roman" panose="02020603050405020304" pitchFamily="18" charset="0"/>
                <a:cs typeface="Times New Roman" panose="02020603050405020304" pitchFamily="18" charset="0"/>
              </a:rPr>
              <a:t>Learning Processes &amp; Learning Tasks</a:t>
            </a:r>
            <a:endParaRPr lang="en-NP"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40CDDED-32FD-7C7F-DBFE-F7FF79C62449}"/>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DD21B178-3D15-D3E3-2C29-B3E7CF517D6F}"/>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1691D7FD-B095-7153-4D60-A51073D43791}"/>
              </a:ext>
            </a:extLst>
          </p:cNvPr>
          <p:cNvSpPr>
            <a:spLocks noGrp="1"/>
          </p:cNvSpPr>
          <p:nvPr>
            <p:ph type="sldNum" sz="quarter" idx="12"/>
          </p:nvPr>
        </p:nvSpPr>
        <p:spPr/>
        <p:txBody>
          <a:bodyPr/>
          <a:lstStyle/>
          <a:p>
            <a:fld id="{01F3109D-D485-C449-906D-5F5D4F3CBBE8}" type="slidenum">
              <a:rPr lang="en-NP" smtClean="0"/>
              <a:t>2</a:t>
            </a:fld>
            <a:endParaRPr lang="en-NP"/>
          </a:p>
        </p:txBody>
      </p:sp>
    </p:spTree>
    <p:extLst>
      <p:ext uri="{BB962C8B-B14F-4D97-AF65-F5344CB8AC3E}">
        <p14:creationId xmlns:p14="http://schemas.microsoft.com/office/powerpoint/2010/main" val="873447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02A4-8CEC-4B9A-FE15-93E29FC30BAE}"/>
              </a:ext>
            </a:extLst>
          </p:cNvPr>
          <p:cNvSpPr>
            <a:spLocks noGrp="1"/>
          </p:cNvSpPr>
          <p:nvPr>
            <p:ph type="title"/>
          </p:nvPr>
        </p:nvSpPr>
        <p:spPr>
          <a:xfrm>
            <a:off x="838200" y="365125"/>
            <a:ext cx="10515600" cy="892175"/>
          </a:xfrm>
        </p:spPr>
        <p:txBody>
          <a:bodyPr>
            <a:normAutofit/>
          </a:bodyPr>
          <a:lstStyle/>
          <a:p>
            <a:r>
              <a:rPr lang="en-US" sz="3200" dirty="0">
                <a:effectLst/>
                <a:latin typeface="Times New Roman" panose="02020603050405020304" pitchFamily="18" charset="0"/>
                <a:cs typeface="Times New Roman" panose="02020603050405020304" pitchFamily="18" charset="0"/>
              </a:rPr>
              <a:t>2</a:t>
            </a:r>
            <a:r>
              <a:rPr lang="en-US" sz="3200" b="1" dirty="0">
                <a:effectLst/>
                <a:latin typeface="Times New Roman" panose="02020603050405020304" pitchFamily="18" charset="0"/>
                <a:cs typeface="Times New Roman" panose="02020603050405020304" pitchFamily="18" charset="0"/>
              </a:rPr>
              <a:t>. </a:t>
            </a:r>
            <a:r>
              <a:rPr lang="en-US" sz="3200" b="1" i="1" dirty="0">
                <a:effectLst/>
                <a:latin typeface="Times New Roman" panose="02020603050405020304" pitchFamily="18" charset="0"/>
                <a:cs typeface="Times New Roman" panose="02020603050405020304" pitchFamily="18" charset="0"/>
              </a:rPr>
              <a:t>Sigmoid Function </a:t>
            </a:r>
            <a:endParaRPr lang="en-NP" sz="66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305A2A9-16F1-133A-4101-44EC4A1AB67C}"/>
                  </a:ext>
                </a:extLst>
              </p:cNvPr>
              <p:cNvSpPr>
                <a:spLocks noGrp="1"/>
              </p:cNvSpPr>
              <p:nvPr>
                <p:ph idx="1"/>
              </p:nvPr>
            </p:nvSpPr>
            <p:spPr>
              <a:xfrm>
                <a:off x="838200" y="1358900"/>
                <a:ext cx="10515600" cy="5133975"/>
              </a:xfrm>
            </p:spPr>
            <p:txBody>
              <a:bodyPr>
                <a:noAutofit/>
              </a:bodyPr>
              <a:lstStyle/>
              <a:p>
                <a:pPr algn="just"/>
                <a:r>
                  <a:rPr lang="en-US" sz="2000" dirty="0">
                    <a:latin typeface="Times New Roman" panose="02020603050405020304" pitchFamily="18" charset="0"/>
                    <a:ea typeface="Songti SC" panose="02010600040101010101" pitchFamily="2" charset="-122"/>
                    <a:cs typeface="Times New Roman" panose="02020603050405020304" pitchFamily="18" charset="0"/>
                  </a:rPr>
                  <a:t>G</a:t>
                </a:r>
                <a:r>
                  <a:rPr lang="en-US" sz="2000" dirty="0">
                    <a:effectLst/>
                    <a:latin typeface="Times New Roman" panose="02020603050405020304" pitchFamily="18" charset="0"/>
                    <a:ea typeface="Songti SC" panose="02010600040101010101" pitchFamily="2" charset="-122"/>
                    <a:cs typeface="Times New Roman" panose="02020603050405020304" pitchFamily="18" charset="0"/>
                  </a:rPr>
                  <a:t>raph is “S</a:t>
                </a:r>
                <a:r>
                  <a:rPr lang="en-US" sz="2000" dirty="0">
                    <a:latin typeface="Times New Roman" panose="02020603050405020304" pitchFamily="18" charset="0"/>
                    <a:ea typeface="Songti SC" panose="02010600040101010101" pitchFamily="2" charset="-122"/>
                    <a:cs typeface="Times New Roman" panose="02020603050405020304" pitchFamily="18" charset="0"/>
                  </a:rPr>
                  <a:t>”-</a:t>
                </a:r>
                <a:r>
                  <a:rPr lang="en-US" sz="2000" dirty="0">
                    <a:effectLst/>
                    <a:latin typeface="Times New Roman" panose="02020603050405020304" pitchFamily="18" charset="0"/>
                    <a:ea typeface="Songti SC" panose="02010600040101010101" pitchFamily="2" charset="-122"/>
                    <a:cs typeface="Times New Roman" panose="02020603050405020304" pitchFamily="18" charset="0"/>
                  </a:rPr>
                  <a:t>shaped </a:t>
                </a:r>
              </a:p>
              <a:p>
                <a:pPr algn="just"/>
                <a:r>
                  <a:rPr lang="en-US" sz="2000" dirty="0">
                    <a:latin typeface="Times New Roman" panose="02020603050405020304" pitchFamily="18" charset="0"/>
                    <a:ea typeface="Songti SC" panose="02010600040101010101" pitchFamily="2" charset="-122"/>
                    <a:cs typeface="Times New Roman" panose="02020603050405020304" pitchFamily="18" charset="0"/>
                  </a:rPr>
                  <a:t>T</a:t>
                </a:r>
                <a:r>
                  <a:rPr lang="en-US" sz="2000" dirty="0">
                    <a:effectLst/>
                    <a:latin typeface="Times New Roman" panose="02020603050405020304" pitchFamily="18" charset="0"/>
                    <a:ea typeface="Songti SC" panose="02010600040101010101" pitchFamily="2" charset="-122"/>
                    <a:cs typeface="Times New Roman" panose="02020603050405020304" pitchFamily="18" charset="0"/>
                  </a:rPr>
                  <a:t>he most common form of activation function used in the construction of neural net- works. </a:t>
                </a:r>
              </a:p>
              <a:p>
                <a:pPr algn="just"/>
                <a:r>
                  <a:rPr lang="en-US" sz="2000" dirty="0">
                    <a:effectLst/>
                    <a:latin typeface="Times New Roman" panose="02020603050405020304" pitchFamily="18" charset="0"/>
                    <a:ea typeface="Songti SC" panose="02010600040101010101" pitchFamily="2" charset="-122"/>
                    <a:cs typeface="Times New Roman" panose="02020603050405020304" pitchFamily="18" charset="0"/>
                  </a:rPr>
                  <a:t>It is defined as a strictly increasing function that exhibits a graceful balance be- tween linear and nonlinear behavior. </a:t>
                </a:r>
                <a:endParaRPr lang="en-US" sz="2000" dirty="0">
                  <a:latin typeface="Times New Roman" panose="02020603050405020304" pitchFamily="18" charset="0"/>
                  <a:ea typeface="Songti SC" panose="02010600040101010101" pitchFamily="2" charset="-122"/>
                  <a:cs typeface="Times New Roman" panose="02020603050405020304" pitchFamily="18" charset="0"/>
                </a:endParaRPr>
              </a:p>
              <a:p>
                <a:pPr algn="just"/>
                <a:r>
                  <a:rPr lang="en-US" sz="2000" dirty="0">
                    <a:effectLst/>
                    <a:latin typeface="Times New Roman" panose="02020603050405020304" pitchFamily="18" charset="0"/>
                    <a:ea typeface="Songti SC" panose="02010600040101010101" pitchFamily="2" charset="-122"/>
                    <a:cs typeface="Times New Roman" panose="02020603050405020304" pitchFamily="18" charset="0"/>
                  </a:rPr>
                  <a:t>An example of the sigmoid function is the </a:t>
                </a:r>
                <a:r>
                  <a:rPr lang="en-US" sz="2000" i="1" dirty="0">
                    <a:effectLst/>
                    <a:latin typeface="Times New Roman" panose="02020603050405020304" pitchFamily="18" charset="0"/>
                    <a:ea typeface="Songti SC" panose="02010600040101010101" pitchFamily="2" charset="-122"/>
                    <a:cs typeface="Times New Roman" panose="02020603050405020304" pitchFamily="18" charset="0"/>
                  </a:rPr>
                  <a:t>logistic function</a:t>
                </a:r>
                <a:r>
                  <a:rPr lang="en-US" sz="2000" dirty="0">
                    <a:effectLst/>
                    <a:latin typeface="Times New Roman" panose="02020603050405020304" pitchFamily="18" charset="0"/>
                    <a:ea typeface="Songti SC" panose="02010600040101010101" pitchFamily="2" charset="-122"/>
                    <a:cs typeface="Times New Roman" panose="02020603050405020304" pitchFamily="18" charset="0"/>
                  </a:rPr>
                  <a:t>,5 defined by </a:t>
                </a:r>
              </a:p>
              <a:p>
                <a:pPr marL="0" indent="0" algn="just">
                  <a:buNone/>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ea typeface="Cambria Math" panose="02040503050406030204" pitchFamily="18" charset="0"/>
                        </a:rPr>
                        <m:t>𝜑</m:t>
                      </m:r>
                      <m:d>
                        <m:dPr>
                          <m:ctrlPr>
                            <a:rPr lang="en-US" sz="2000" b="0" i="1" dirty="0" smtClean="0">
                              <a:latin typeface="Cambria Math" panose="02040503050406030204" pitchFamily="18" charset="0"/>
                              <a:ea typeface="Cambria Math" panose="02040503050406030204" pitchFamily="18" charset="0"/>
                            </a:rPr>
                          </m:ctrlPr>
                        </m:dPr>
                        <m:e>
                          <m:r>
                            <a:rPr lang="en-US" sz="2000" b="0" i="1" dirty="0" smtClean="0">
                              <a:latin typeface="Cambria Math" panose="02040503050406030204" pitchFamily="18" charset="0"/>
                            </a:rPr>
                            <m:t>𝑣</m:t>
                          </m:r>
                        </m:e>
                      </m:d>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1+</m:t>
                          </m:r>
                          <m:func>
                            <m:funcPr>
                              <m:ctrlPr>
                                <a:rPr lang="en-US" sz="2000" b="0" i="1" dirty="0" smtClean="0">
                                  <a:latin typeface="Cambria Math" panose="02040503050406030204" pitchFamily="18" charset="0"/>
                                </a:rPr>
                              </m:ctrlPr>
                            </m:funcPr>
                            <m:fName>
                              <m:r>
                                <m:rPr>
                                  <m:sty m:val="p"/>
                                </m:rPr>
                                <a:rPr lang="en-US" sz="2000" b="0" i="0" dirty="0" smtClean="0">
                                  <a:latin typeface="Cambria Math" panose="02040503050406030204" pitchFamily="18" charset="0"/>
                                </a:rPr>
                                <m:t>exp</m:t>
                              </m:r>
                            </m:fName>
                            <m:e>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m:t>
                                  </m:r>
                                  <m:r>
                                    <a:rPr lang="en-US" sz="2000" b="0" i="1" dirty="0" smtClean="0">
                                      <a:latin typeface="Cambria Math" panose="02040503050406030204" pitchFamily="18" charset="0"/>
                                    </a:rPr>
                                    <m:t>𝑎𝑣</m:t>
                                  </m:r>
                                </m:e>
                              </m:d>
                            </m:e>
                          </m:func>
                        </m:den>
                      </m:f>
                      <m:r>
                        <a:rPr lang="en-US" sz="2000" b="0" i="1" dirty="0" smtClean="0">
                          <a:latin typeface="Cambria Math" panose="02040503050406030204" pitchFamily="18" charset="0"/>
                        </a:rPr>
                        <m:t>……(11)</m:t>
                      </m:r>
                    </m:oMath>
                  </m:oMathPara>
                </a14:m>
                <a:endParaRPr lang="en-US" sz="2000" dirty="0">
                  <a:effectLst/>
                  <a:latin typeface="Times New Roman" panose="02020603050405020304" pitchFamily="18" charset="0"/>
                  <a:ea typeface="Songti SC" panose="02010600040101010101" pitchFamily="2" charset="-122"/>
                  <a:cs typeface="Times New Roman" panose="02020603050405020304" pitchFamily="18" charset="0"/>
                </a:endParaRPr>
              </a:p>
              <a:p>
                <a:pPr marL="0" indent="0" algn="just">
                  <a:buNone/>
                </a:pPr>
                <a:r>
                  <a:rPr lang="en-US" sz="2000" dirty="0">
                    <a:effectLst/>
                    <a:latin typeface="Times New Roman" panose="02020603050405020304" pitchFamily="18" charset="0"/>
                    <a:ea typeface="Songti SC" panose="02010600040101010101" pitchFamily="2" charset="-122"/>
                    <a:cs typeface="Times New Roman" panose="02020603050405020304" pitchFamily="18" charset="0"/>
                  </a:rPr>
                  <a:t>		where </a:t>
                </a:r>
                <a:r>
                  <a:rPr lang="en-US" sz="2000" i="1" dirty="0">
                    <a:effectLst/>
                    <a:latin typeface="Times New Roman" panose="02020603050405020304" pitchFamily="18" charset="0"/>
                    <a:ea typeface="Songti SC" panose="02010600040101010101" pitchFamily="2" charset="-122"/>
                    <a:cs typeface="Times New Roman" panose="02020603050405020304" pitchFamily="18" charset="0"/>
                  </a:rPr>
                  <a:t>a </a:t>
                </a:r>
                <a:r>
                  <a:rPr lang="en-US" sz="2000" dirty="0">
                    <a:effectLst/>
                    <a:latin typeface="Times New Roman" panose="02020603050405020304" pitchFamily="18" charset="0"/>
                    <a:ea typeface="Songti SC" panose="02010600040101010101" pitchFamily="2" charset="-122"/>
                    <a:cs typeface="Times New Roman" panose="02020603050405020304" pitchFamily="18" charset="0"/>
                  </a:rPr>
                  <a:t>is the </a:t>
                </a:r>
                <a:r>
                  <a:rPr lang="en-US" sz="2000" i="1" dirty="0">
                    <a:effectLst/>
                    <a:latin typeface="Times New Roman" panose="02020603050405020304" pitchFamily="18" charset="0"/>
                    <a:ea typeface="Songti SC" panose="02010600040101010101" pitchFamily="2" charset="-122"/>
                    <a:cs typeface="Times New Roman" panose="02020603050405020304" pitchFamily="18" charset="0"/>
                  </a:rPr>
                  <a:t>slope parameter </a:t>
                </a:r>
                <a:r>
                  <a:rPr lang="en-US" sz="2000" dirty="0">
                    <a:effectLst/>
                    <a:latin typeface="Times New Roman" panose="02020603050405020304" pitchFamily="18" charset="0"/>
                    <a:ea typeface="Songti SC" panose="02010600040101010101" pitchFamily="2" charset="-122"/>
                    <a:cs typeface="Times New Roman" panose="02020603050405020304" pitchFamily="18" charset="0"/>
                  </a:rPr>
                  <a:t>of the sigmoid function. </a:t>
                </a:r>
                <a:endParaRPr lang="en-US" sz="2000" dirty="0">
                  <a:latin typeface="Times New Roman" panose="02020603050405020304" pitchFamily="18" charset="0"/>
                  <a:ea typeface="Songti SC" panose="02010600040101010101" pitchFamily="2" charset="-122"/>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𝜑</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𝑣</m:t>
                          </m:r>
                        </m:e>
                      </m:d>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eqArr>
                            <m:eqArrPr>
                              <m:ctrlPr>
                                <a:rPr lang="en-US" sz="2000" b="0" i="1" smtClean="0">
                                  <a:latin typeface="Cambria Math" panose="02040503050406030204" pitchFamily="18" charset="0"/>
                                  <a:ea typeface="Cambria Math" panose="02040503050406030204" pitchFamily="18" charset="0"/>
                                </a:rPr>
                              </m:ctrlPr>
                            </m:eqArrPr>
                            <m:e>
                              <m:r>
                                <a:rPr lang="en-US" sz="2000" b="0" i="1" smtClean="0">
                                  <a:latin typeface="Cambria Math" panose="02040503050406030204" pitchFamily="18" charset="0"/>
                                  <a:ea typeface="Cambria Math" panose="02040503050406030204" pitchFamily="18" charset="0"/>
                                </a:rPr>
                                <m:t>1 </m:t>
                              </m:r>
                              <m:r>
                                <a:rPr lang="en-US" sz="2000" b="0" i="1" smtClean="0">
                                  <a:latin typeface="Cambria Math" panose="02040503050406030204" pitchFamily="18" charset="0"/>
                                  <a:ea typeface="Cambria Math" panose="02040503050406030204" pitchFamily="18" charset="0"/>
                                </a:rPr>
                                <m:t>𝑖𝑓</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𝑣</m:t>
                              </m:r>
                              <m:r>
                                <a:rPr lang="en-US" sz="2000" b="0" i="1" smtClean="0">
                                  <a:latin typeface="Cambria Math" panose="02040503050406030204" pitchFamily="18" charset="0"/>
                                  <a:ea typeface="Cambria Math" panose="02040503050406030204" pitchFamily="18" charset="0"/>
                                </a:rPr>
                                <m:t>&gt;0</m:t>
                              </m:r>
                            </m:e>
                            <m:e>
                              <m:r>
                                <a:rPr lang="en-US" sz="2000" b="0" i="1" smtClean="0">
                                  <a:latin typeface="Cambria Math" panose="02040503050406030204" pitchFamily="18" charset="0"/>
                                  <a:ea typeface="Cambria Math" panose="02040503050406030204" pitchFamily="18" charset="0"/>
                                </a:rPr>
                                <m:t>0 </m:t>
                              </m:r>
                              <m:r>
                                <a:rPr lang="en-US" sz="2000" b="0" i="1" smtClean="0">
                                  <a:latin typeface="Cambria Math" panose="02040503050406030204" pitchFamily="18" charset="0"/>
                                  <a:ea typeface="Cambria Math" panose="02040503050406030204" pitchFamily="18" charset="0"/>
                                </a:rPr>
                                <m:t>𝑖𝑓</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𝑣</m:t>
                              </m:r>
                              <m:r>
                                <a:rPr lang="en-US" sz="2000" b="0" i="1" smtClean="0">
                                  <a:latin typeface="Cambria Math" panose="02040503050406030204" pitchFamily="18" charset="0"/>
                                  <a:ea typeface="Cambria Math" panose="02040503050406030204" pitchFamily="18" charset="0"/>
                                </a:rPr>
                                <m:t>=0</m:t>
                              </m:r>
                            </m:e>
                            <m:e>
                              <m:r>
                                <a:rPr lang="en-US" sz="2000" b="0" i="1" smtClean="0">
                                  <a:latin typeface="Cambria Math" panose="02040503050406030204" pitchFamily="18" charset="0"/>
                                  <a:ea typeface="Cambria Math" panose="02040503050406030204" pitchFamily="18" charset="0"/>
                                </a:rPr>
                                <m:t>−1 </m:t>
                              </m:r>
                              <m:r>
                                <a:rPr lang="en-US" sz="2000" b="0" i="1" smtClean="0">
                                  <a:latin typeface="Cambria Math" panose="02040503050406030204" pitchFamily="18" charset="0"/>
                                  <a:ea typeface="Cambria Math" panose="02040503050406030204" pitchFamily="18" charset="0"/>
                                </a:rPr>
                                <m:t>𝑖𝑓</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𝑣</m:t>
                              </m:r>
                              <m:r>
                                <a:rPr lang="en-US" sz="2000" b="0" i="1" smtClean="0">
                                  <a:latin typeface="Cambria Math" panose="02040503050406030204" pitchFamily="18" charset="0"/>
                                  <a:ea typeface="Cambria Math" panose="02040503050406030204" pitchFamily="18" charset="0"/>
                                </a:rPr>
                                <m:t>&lt;0</m:t>
                              </m:r>
                            </m:e>
                          </m:eqArr>
                          <m:r>
                            <a:rPr lang="en-US" sz="2000" b="0" i="1" smtClean="0">
                              <a:latin typeface="Cambria Math" panose="02040503050406030204" pitchFamily="18" charset="0"/>
                              <a:ea typeface="Cambria Math" panose="02040503050406030204" pitchFamily="18" charset="0"/>
                            </a:rPr>
                            <m:t>……(12)</m:t>
                          </m:r>
                        </m:e>
                      </m:d>
                    </m:oMath>
                  </m:oMathPara>
                </a14:m>
                <a:endParaRPr lang="en-US" sz="2000" b="0" i="1" dirty="0">
                  <a:latin typeface="Times New Roman" panose="02020603050405020304" pitchFamily="18" charset="0"/>
                  <a:ea typeface="Songti SC" panose="02010600040101010101" pitchFamily="2" charset="-122"/>
                  <a:cs typeface="Times New Roman" panose="02020603050405020304" pitchFamily="18" charset="0"/>
                </a:endParaRPr>
              </a:p>
              <a:p>
                <a:pPr marL="0" indent="0" algn="just">
                  <a:buNone/>
                </a:pPr>
                <a14:m>
                  <m:oMath xmlns:m="http://schemas.openxmlformats.org/officeDocument/2006/math">
                    <m:r>
                      <a:rPr lang="en-US" sz="2000" b="0" i="1" smtClean="0">
                        <a:latin typeface="Cambria Math" panose="02040503050406030204" pitchFamily="18" charset="0"/>
                      </a:rPr>
                      <m:t> </m:t>
                    </m:r>
                  </m:oMath>
                </a14:m>
                <a:r>
                  <a:rPr lang="en-US" sz="2000" dirty="0">
                    <a:latin typeface="Times New Roman" panose="02020603050405020304" pitchFamily="18" charset="0"/>
                    <a:ea typeface="Songti SC" panose="02010600040101010101" pitchFamily="2" charset="-122"/>
                    <a:cs typeface="Times New Roman" panose="02020603050405020304" pitchFamily="18" charset="0"/>
                  </a:rPr>
                  <a:t>which is commonly referred to as the </a:t>
                </a:r>
                <a:r>
                  <a:rPr lang="en-US" sz="2000" i="1" dirty="0">
                    <a:latin typeface="Times New Roman" panose="02020603050405020304" pitchFamily="18" charset="0"/>
                    <a:ea typeface="Songti SC" panose="02010600040101010101" pitchFamily="2" charset="-122"/>
                    <a:cs typeface="Times New Roman" panose="02020603050405020304" pitchFamily="18" charset="0"/>
                  </a:rPr>
                  <a:t>signum function. </a:t>
                </a:r>
              </a:p>
              <a:p>
                <a:pPr marL="0" indent="0" algn="just">
                  <a:buNone/>
                </a:pPr>
                <a:r>
                  <a:rPr lang="en-US" sz="2000" dirty="0">
                    <a:latin typeface="Times New Roman" panose="02020603050405020304" pitchFamily="18" charset="0"/>
                    <a:ea typeface="Songti SC" panose="02010600040101010101" pitchFamily="2" charset="-122"/>
                    <a:cs typeface="Times New Roman" panose="02020603050405020304" pitchFamily="18" charset="0"/>
                  </a:rPr>
                  <a:t>For the corresponding form of a sigmoid function, we may use the </a:t>
                </a:r>
                <a:r>
                  <a:rPr lang="en-US" sz="2000" i="1" dirty="0">
                    <a:latin typeface="Times New Roman" panose="02020603050405020304" pitchFamily="18" charset="0"/>
                    <a:ea typeface="Songti SC" panose="02010600040101010101" pitchFamily="2" charset="-122"/>
                    <a:cs typeface="Times New Roman" panose="02020603050405020304" pitchFamily="18" charset="0"/>
                  </a:rPr>
                  <a:t>hyperbolic tangent function</a:t>
                </a:r>
                <a:r>
                  <a:rPr lang="en-US" sz="2000" dirty="0">
                    <a:latin typeface="Times New Roman" panose="02020603050405020304" pitchFamily="18" charset="0"/>
                    <a:ea typeface="Songti SC" panose="02010600040101010101" pitchFamily="2" charset="-122"/>
                    <a:cs typeface="Times New Roman" panose="02020603050405020304" pitchFamily="18" charset="0"/>
                  </a:rPr>
                  <a:t>, defined by</a:t>
                </a:r>
              </a:p>
              <a:p>
                <a:pPr marL="0" indent="0" algn="just">
                  <a:buNone/>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ea typeface="Cambria Math" panose="02040503050406030204" pitchFamily="18" charset="0"/>
                        </a:rPr>
                        <m:t>𝜑</m:t>
                      </m:r>
                      <m:r>
                        <a:rPr lang="en-US" sz="200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ea typeface="Cambria Math" panose="02040503050406030204" pitchFamily="18" charset="0"/>
                        </a:rPr>
                        <m:t>𝑣</m:t>
                      </m:r>
                      <m:r>
                        <a:rPr lang="en-US" sz="2000" i="1" dirty="0" smtClean="0">
                          <a:latin typeface="Cambria Math" panose="02040503050406030204" pitchFamily="18" charset="0"/>
                          <a:ea typeface="Cambria Math" panose="02040503050406030204" pitchFamily="18" charset="0"/>
                        </a:rPr>
                        <m:t>) = </m:t>
                      </m:r>
                      <m:r>
                        <m:rPr>
                          <m:sty m:val="p"/>
                        </m:rPr>
                        <a:rPr lang="en-US" sz="2000" i="1" dirty="0">
                          <a:latin typeface="Cambria Math" panose="02040503050406030204" pitchFamily="18" charset="0"/>
                          <a:ea typeface="Songti SC" panose="02010600040101010101" pitchFamily="2" charset="-122"/>
                        </a:rPr>
                        <m:t>tanh</m:t>
                      </m:r>
                      <m:r>
                        <a:rPr lang="en-US" sz="2000" i="1" dirty="0">
                          <a:latin typeface="Cambria Math" panose="02040503050406030204" pitchFamily="18" charset="0"/>
                          <a:ea typeface="Songti SC" panose="02010600040101010101" pitchFamily="2" charset="-122"/>
                        </a:rPr>
                        <m:t>⁡(</m:t>
                      </m:r>
                      <m:r>
                        <a:rPr lang="en-US" sz="2000" i="1" dirty="0">
                          <a:latin typeface="Cambria Math" panose="02040503050406030204" pitchFamily="18" charset="0"/>
                          <a:ea typeface="Songti SC" panose="02010600040101010101" pitchFamily="2" charset="-122"/>
                        </a:rPr>
                        <m:t>𝑣</m:t>
                      </m:r>
                      <m:r>
                        <a:rPr lang="en-US" sz="2000" i="1" dirty="0">
                          <a:latin typeface="Cambria Math" panose="02040503050406030204" pitchFamily="18" charset="0"/>
                          <a:ea typeface="Songti SC" panose="02010600040101010101" pitchFamily="2" charset="-122"/>
                        </a:rPr>
                        <m:t>) </m:t>
                      </m:r>
                    </m:oMath>
                  </m:oMathPara>
                </a14:m>
                <a:endParaRPr lang="en-US" sz="2000" dirty="0">
                  <a:latin typeface="Times New Roman" panose="02020603050405020304" pitchFamily="18" charset="0"/>
                  <a:ea typeface="Songti SC" panose="02010600040101010101" pitchFamily="2" charset="-122"/>
                  <a:cs typeface="Times New Roman" panose="02020603050405020304" pitchFamily="18" charset="0"/>
                </a:endParaRPr>
              </a:p>
              <a:p>
                <a:pPr marL="0" indent="0" algn="just">
                  <a:buNone/>
                </a:pPr>
                <a:endParaRPr lang="en-US" sz="2000" b="0" dirty="0">
                  <a:latin typeface="Times New Roman" panose="02020603050405020304" pitchFamily="18" charset="0"/>
                  <a:ea typeface="Songti SC" panose="02010600040101010101" pitchFamily="2" charset="-122"/>
                  <a:cs typeface="Times New Roman" panose="02020603050405020304" pitchFamily="18" charset="0"/>
                </a:endParaRPr>
              </a:p>
              <a:p>
                <a:pPr marL="0" indent="0" algn="just">
                  <a:buNone/>
                </a:pPr>
                <a:endParaRPr lang="en-US" sz="2000" dirty="0">
                  <a:latin typeface="Times New Roman" panose="02020603050405020304" pitchFamily="18" charset="0"/>
                  <a:ea typeface="Songti SC" panose="02010600040101010101" pitchFamily="2" charset="-122"/>
                  <a:cs typeface="Times New Roman" panose="02020603050405020304" pitchFamily="18" charset="0"/>
                </a:endParaRPr>
              </a:p>
              <a:p>
                <a:pPr algn="just"/>
                <a:endParaRPr lang="en-US" sz="2000" dirty="0">
                  <a:latin typeface="Times New Roman" panose="02020603050405020304" pitchFamily="18" charset="0"/>
                  <a:ea typeface="Songti SC" panose="02010600040101010101" pitchFamily="2" charset="-122"/>
                  <a:cs typeface="Times New Roman" panose="02020603050405020304" pitchFamily="18" charset="0"/>
                </a:endParaRPr>
              </a:p>
              <a:p>
                <a:pPr algn="just"/>
                <a:endParaRPr lang="en-NP" sz="2000" dirty="0">
                  <a:latin typeface="Times New Roman" panose="02020603050405020304" pitchFamily="18" charset="0"/>
                  <a:ea typeface="Songti SC" panose="02010600040101010101" pitchFamily="2" charset="-122"/>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3305A2A9-16F1-133A-4101-44EC4A1AB67C}"/>
                  </a:ext>
                </a:extLst>
              </p:cNvPr>
              <p:cNvSpPr>
                <a:spLocks noGrp="1" noRot="1" noChangeAspect="1" noMove="1" noResize="1" noEditPoints="1" noAdjustHandles="1" noChangeArrowheads="1" noChangeShapeType="1" noTextEdit="1"/>
              </p:cNvSpPr>
              <p:nvPr>
                <p:ph idx="1"/>
              </p:nvPr>
            </p:nvSpPr>
            <p:spPr>
              <a:xfrm>
                <a:off x="838200" y="1358900"/>
                <a:ext cx="10515600" cy="5133975"/>
              </a:xfrm>
              <a:blipFill>
                <a:blip r:embed="rId2"/>
                <a:stretch>
                  <a:fillRect l="-724" t="-1235" r="-603" b="-35309"/>
                </a:stretch>
              </a:blipFill>
            </p:spPr>
            <p:txBody>
              <a:bodyPr/>
              <a:lstStyle/>
              <a:p>
                <a:r>
                  <a:rPr lang="en-NP">
                    <a:noFill/>
                  </a:rPr>
                  <a:t> </a:t>
                </a:r>
              </a:p>
            </p:txBody>
          </p:sp>
        </mc:Fallback>
      </mc:AlternateContent>
      <p:sp>
        <p:nvSpPr>
          <p:cNvPr id="4" name="Date Placeholder 3">
            <a:extLst>
              <a:ext uri="{FF2B5EF4-FFF2-40B4-BE49-F238E27FC236}">
                <a16:creationId xmlns:a16="http://schemas.microsoft.com/office/drawing/2014/main" id="{D55FA050-5041-3612-7610-299AF5606B5E}"/>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0A031DB0-E6D7-50A2-BDDE-707D7D6C06EE}"/>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6A8C0A80-C740-6C60-3BFA-46A84E39F9EB}"/>
              </a:ext>
            </a:extLst>
          </p:cNvPr>
          <p:cNvSpPr>
            <a:spLocks noGrp="1"/>
          </p:cNvSpPr>
          <p:nvPr>
            <p:ph type="sldNum" sz="quarter" idx="12"/>
          </p:nvPr>
        </p:nvSpPr>
        <p:spPr/>
        <p:txBody>
          <a:bodyPr/>
          <a:lstStyle/>
          <a:p>
            <a:fld id="{01F3109D-D485-C449-906D-5F5D4F3CBBE8}" type="slidenum">
              <a:rPr lang="en-NP" smtClean="0"/>
              <a:t>20</a:t>
            </a:fld>
            <a:endParaRPr lang="en-NP"/>
          </a:p>
        </p:txBody>
      </p:sp>
    </p:spTree>
    <p:extLst>
      <p:ext uri="{BB962C8B-B14F-4D97-AF65-F5344CB8AC3E}">
        <p14:creationId xmlns:p14="http://schemas.microsoft.com/office/powerpoint/2010/main" val="3133194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0C569E-5C51-A577-96EC-73E79F84ACCB}"/>
              </a:ext>
            </a:extLst>
          </p:cNvPr>
          <p:cNvSpPr>
            <a:spLocks noGrp="1"/>
          </p:cNvSpPr>
          <p:nvPr>
            <p:ph type="dt" sz="half" idx="10"/>
          </p:nvPr>
        </p:nvSpPr>
        <p:spPr/>
        <p:txBody>
          <a:bodyPr/>
          <a:lstStyle/>
          <a:p>
            <a:r>
              <a:rPr lang="en-US"/>
              <a:t>11/06/2025</a:t>
            </a:r>
            <a:endParaRPr lang="en-NP"/>
          </a:p>
        </p:txBody>
      </p:sp>
      <p:sp>
        <p:nvSpPr>
          <p:cNvPr id="3" name="Footer Placeholder 2">
            <a:extLst>
              <a:ext uri="{FF2B5EF4-FFF2-40B4-BE49-F238E27FC236}">
                <a16:creationId xmlns:a16="http://schemas.microsoft.com/office/drawing/2014/main" id="{52AC4358-910C-EB49-A8F3-26FA5034E5AF}"/>
              </a:ext>
            </a:extLst>
          </p:cNvPr>
          <p:cNvSpPr>
            <a:spLocks noGrp="1"/>
          </p:cNvSpPr>
          <p:nvPr>
            <p:ph type="ftr" sz="quarter" idx="11"/>
          </p:nvPr>
        </p:nvSpPr>
        <p:spPr/>
        <p:txBody>
          <a:bodyPr/>
          <a:lstStyle/>
          <a:p>
            <a:r>
              <a:rPr lang="en-US"/>
              <a:t>@Kiran Bagale</a:t>
            </a:r>
            <a:endParaRPr lang="en-NP"/>
          </a:p>
        </p:txBody>
      </p:sp>
      <p:sp>
        <p:nvSpPr>
          <p:cNvPr id="4" name="Slide Number Placeholder 3">
            <a:extLst>
              <a:ext uri="{FF2B5EF4-FFF2-40B4-BE49-F238E27FC236}">
                <a16:creationId xmlns:a16="http://schemas.microsoft.com/office/drawing/2014/main" id="{683FAFE9-BD8C-C243-DAB0-81E01745E1FF}"/>
              </a:ext>
            </a:extLst>
          </p:cNvPr>
          <p:cNvSpPr>
            <a:spLocks noGrp="1"/>
          </p:cNvSpPr>
          <p:nvPr>
            <p:ph type="sldNum" sz="quarter" idx="12"/>
          </p:nvPr>
        </p:nvSpPr>
        <p:spPr/>
        <p:txBody>
          <a:bodyPr/>
          <a:lstStyle/>
          <a:p>
            <a:fld id="{01F3109D-D485-C449-906D-5F5D4F3CBBE8}" type="slidenum">
              <a:rPr lang="en-NP" smtClean="0"/>
              <a:t>21</a:t>
            </a:fld>
            <a:endParaRPr lang="en-NP"/>
          </a:p>
        </p:txBody>
      </p:sp>
      <p:pic>
        <p:nvPicPr>
          <p:cNvPr id="2050" name="Picture 2" descr="Activation Function">
            <a:extLst>
              <a:ext uri="{FF2B5EF4-FFF2-40B4-BE49-F238E27FC236}">
                <a16:creationId xmlns:a16="http://schemas.microsoft.com/office/drawing/2014/main" id="{4EC0F50C-5083-47AD-3FA3-7765886BA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037" y="87128"/>
            <a:ext cx="9768086" cy="62692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ctivation Function">
            <a:extLst>
              <a:ext uri="{FF2B5EF4-FFF2-40B4-BE49-F238E27FC236}">
                <a16:creationId xmlns:a16="http://schemas.microsoft.com/office/drawing/2014/main" id="{8D34C8A5-3659-A8FB-A808-EAD4B08C7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4500" y="3762375"/>
            <a:ext cx="1506921" cy="590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537B9D-2841-4919-C40D-786C2DAA5988}"/>
                  </a:ext>
                </a:extLst>
              </p:cNvPr>
              <p:cNvSpPr txBox="1"/>
              <p:nvPr/>
            </p:nvSpPr>
            <p:spPr>
              <a:xfrm>
                <a:off x="2209800" y="5092184"/>
                <a:ext cx="1828800" cy="307777"/>
              </a:xfrm>
              <a:prstGeom prst="rect">
                <a:avLst/>
              </a:prstGeom>
              <a:solidFill>
                <a:schemeClr val="bg1"/>
              </a:solidFill>
              <a:ln>
                <a:solidFill>
                  <a:schemeClr val="bg2"/>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u="none" strike="noStrike" dirty="0" smtClean="0">
                          <a:solidFill>
                            <a:srgbClr val="000000"/>
                          </a:solidFill>
                          <a:effectLst/>
                          <a:latin typeface="Cambria Math" panose="02040503050406030204" pitchFamily="18" charset="0"/>
                        </a:rPr>
                        <m:t>𝒇</m:t>
                      </m:r>
                      <m:r>
                        <a:rPr lang="en-US" sz="1400" b="1" i="1" u="none" strike="noStrike" dirty="0">
                          <a:solidFill>
                            <a:srgbClr val="000000"/>
                          </a:solidFill>
                          <a:effectLst/>
                          <a:latin typeface="Cambria Math" panose="02040503050406030204" pitchFamily="18" charset="0"/>
                        </a:rPr>
                        <m:t>(</m:t>
                      </m:r>
                      <m:r>
                        <a:rPr lang="en-US" sz="1400" b="1" i="1" u="none" strike="noStrike" dirty="0">
                          <a:solidFill>
                            <a:srgbClr val="000000"/>
                          </a:solidFill>
                          <a:effectLst/>
                          <a:latin typeface="Cambria Math" panose="02040503050406030204" pitchFamily="18" charset="0"/>
                        </a:rPr>
                        <m:t>𝒙</m:t>
                      </m:r>
                      <m:r>
                        <a:rPr lang="en-US" sz="1400" b="1" i="1" u="none" strike="noStrike" dirty="0">
                          <a:solidFill>
                            <a:srgbClr val="000000"/>
                          </a:solidFill>
                          <a:effectLst/>
                          <a:latin typeface="Cambria Math" panose="02040503050406030204" pitchFamily="18" charset="0"/>
                        </a:rPr>
                        <m:t>)=</m:t>
                      </m:r>
                      <m:r>
                        <m:rPr>
                          <m:sty m:val="p"/>
                        </m:rPr>
                        <a:rPr lang="en-US" sz="1400" b="1" i="1" u="none" strike="noStrike" dirty="0">
                          <a:solidFill>
                            <a:srgbClr val="000000"/>
                          </a:solidFill>
                          <a:effectLst/>
                          <a:latin typeface="Cambria Math" panose="02040503050406030204" pitchFamily="18" charset="0"/>
                        </a:rPr>
                        <m:t>ln</m:t>
                      </m:r>
                      <m:r>
                        <a:rPr lang="en-US" sz="1400" b="1" i="1" u="none" strike="noStrike" dirty="0">
                          <a:solidFill>
                            <a:srgbClr val="000000"/>
                          </a:solidFill>
                          <a:effectLst/>
                          <a:latin typeface="Cambria Math" panose="02040503050406030204" pitchFamily="18" charset="0"/>
                        </a:rPr>
                        <m:t>⁡(</m:t>
                      </m:r>
                      <m:r>
                        <a:rPr lang="en-US" sz="1400" b="1" i="1" u="none" strike="noStrike" dirty="0">
                          <a:solidFill>
                            <a:srgbClr val="000000"/>
                          </a:solidFill>
                          <a:effectLst/>
                          <a:latin typeface="Cambria Math" panose="02040503050406030204" pitchFamily="18" charset="0"/>
                        </a:rPr>
                        <m:t>𝟏</m:t>
                      </m:r>
                      <m:r>
                        <a:rPr lang="en-US" sz="1400" b="1" i="1" u="none" strike="noStrike" dirty="0">
                          <a:solidFill>
                            <a:srgbClr val="000000"/>
                          </a:solidFill>
                          <a:effectLst/>
                          <a:latin typeface="Cambria Math" panose="02040503050406030204" pitchFamily="18" charset="0"/>
                        </a:rPr>
                        <m:t>+</m:t>
                      </m:r>
                      <m:r>
                        <a:rPr lang="en-US" sz="1400" b="1" i="1" u="none" strike="noStrike" dirty="0">
                          <a:solidFill>
                            <a:srgbClr val="000000"/>
                          </a:solidFill>
                          <a:effectLst/>
                          <a:latin typeface="Cambria Math" panose="02040503050406030204" pitchFamily="18" charset="0"/>
                        </a:rPr>
                        <m:t>𝒆</m:t>
                      </m:r>
                      <m:r>
                        <a:rPr lang="en-US" sz="1400" b="1" i="1" u="none" strike="noStrike" dirty="0">
                          <a:solidFill>
                            <a:srgbClr val="000000"/>
                          </a:solidFill>
                          <a:effectLst/>
                          <a:latin typeface="Cambria Math" panose="02040503050406030204" pitchFamily="18" charset="0"/>
                        </a:rPr>
                        <m:t>^</m:t>
                      </m:r>
                      <m:r>
                        <a:rPr lang="en-US" sz="1400" b="1" i="1" u="none" strike="noStrike" dirty="0">
                          <a:solidFill>
                            <a:srgbClr val="000000"/>
                          </a:solidFill>
                          <a:effectLst/>
                          <a:latin typeface="Cambria Math" panose="02040503050406030204" pitchFamily="18" charset="0"/>
                        </a:rPr>
                        <m:t>𝒙</m:t>
                      </m:r>
                      <m:r>
                        <a:rPr lang="en-US" sz="1400" b="1" i="1" u="none" strike="noStrike" dirty="0">
                          <a:solidFill>
                            <a:srgbClr val="000000"/>
                          </a:solidFill>
                          <a:effectLst/>
                          <a:latin typeface="Cambria Math" panose="02040503050406030204" pitchFamily="18" charset="0"/>
                        </a:rPr>
                        <m:t>)</m:t>
                      </m:r>
                    </m:oMath>
                  </m:oMathPara>
                </a14:m>
                <a:endParaRPr lang="en-NP" sz="1400" dirty="0"/>
              </a:p>
            </p:txBody>
          </p:sp>
        </mc:Choice>
        <mc:Fallback xmlns="">
          <p:sp>
            <p:nvSpPr>
              <p:cNvPr id="6" name="TextBox 5">
                <a:extLst>
                  <a:ext uri="{FF2B5EF4-FFF2-40B4-BE49-F238E27FC236}">
                    <a16:creationId xmlns:a16="http://schemas.microsoft.com/office/drawing/2014/main" id="{FC537B9D-2841-4919-C40D-786C2DAA5988}"/>
                  </a:ext>
                </a:extLst>
              </p:cNvPr>
              <p:cNvSpPr txBox="1">
                <a:spLocks noRot="1" noChangeAspect="1" noMove="1" noResize="1" noEditPoints="1" noAdjustHandles="1" noChangeArrowheads="1" noChangeShapeType="1" noTextEdit="1"/>
              </p:cNvSpPr>
              <p:nvPr/>
            </p:nvSpPr>
            <p:spPr>
              <a:xfrm>
                <a:off x="2209800" y="5092184"/>
                <a:ext cx="1828800" cy="307777"/>
              </a:xfrm>
              <a:prstGeom prst="rect">
                <a:avLst/>
              </a:prstGeom>
              <a:blipFill>
                <a:blip r:embed="rId4"/>
                <a:stretch>
                  <a:fillRect b="-7692"/>
                </a:stretch>
              </a:blipFill>
              <a:ln>
                <a:solidFill>
                  <a:schemeClr val="bg2"/>
                </a:solidFill>
              </a:ln>
            </p:spPr>
            <p:txBody>
              <a:bodyPr/>
              <a:lstStyle/>
              <a:p>
                <a:r>
                  <a:rPr lang="en-NP">
                    <a:noFill/>
                  </a:rPr>
                  <a:t> </a:t>
                </a:r>
              </a:p>
            </p:txBody>
          </p:sp>
        </mc:Fallback>
      </mc:AlternateContent>
      <p:pic>
        <p:nvPicPr>
          <p:cNvPr id="2054" name="Picture 6" descr="SELU">
            <a:extLst>
              <a:ext uri="{FF2B5EF4-FFF2-40B4-BE49-F238E27FC236}">
                <a16:creationId xmlns:a16="http://schemas.microsoft.com/office/drawing/2014/main" id="{3A31253D-5442-9C25-B796-8BA03740D7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2298" y="2294202"/>
            <a:ext cx="1794487" cy="3651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ctivation function">
            <a:extLst>
              <a:ext uri="{FF2B5EF4-FFF2-40B4-BE49-F238E27FC236}">
                <a16:creationId xmlns:a16="http://schemas.microsoft.com/office/drawing/2014/main" id="{A4BC7D35-8FBB-5528-F54F-69008DC9D6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300" y="984940"/>
            <a:ext cx="1418021" cy="450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962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03275"/>
          </a:xfrm>
        </p:spPr>
        <p:txBody>
          <a:bodyPr>
            <a:normAutofit/>
          </a:bodyPr>
          <a:lstStyle/>
          <a:p>
            <a:pPr algn="ctr"/>
            <a:r>
              <a:rPr sz="3600" b="1" dirty="0">
                <a:latin typeface="Times New Roman" panose="02020603050405020304" pitchFamily="18" charset="0"/>
                <a:cs typeface="Times New Roman" panose="02020603050405020304" pitchFamily="18" charset="0"/>
              </a:rPr>
              <a:t>Neural Networks </a:t>
            </a:r>
            <a:r>
              <a:rPr lang="en-US" sz="3600" b="1" dirty="0">
                <a:latin typeface="Times New Roman" panose="02020603050405020304" pitchFamily="18" charset="0"/>
                <a:cs typeface="Times New Roman" panose="02020603050405020304" pitchFamily="18" charset="0"/>
              </a:rPr>
              <a:t>Viewed </a:t>
            </a:r>
            <a:r>
              <a:rPr sz="3600" b="1" dirty="0">
                <a:latin typeface="Times New Roman" panose="02020603050405020304" pitchFamily="18" charset="0"/>
                <a:cs typeface="Times New Roman" panose="02020603050405020304" pitchFamily="18" charset="0"/>
              </a:rPr>
              <a:t>as Directed Graphs</a:t>
            </a:r>
          </a:p>
        </p:txBody>
      </p:sp>
      <p:sp>
        <p:nvSpPr>
          <p:cNvPr id="3" name="Content Placeholder 2"/>
          <p:cNvSpPr>
            <a:spLocks noGrp="1"/>
          </p:cNvSpPr>
          <p:nvPr>
            <p:ph idx="1"/>
          </p:nvPr>
        </p:nvSpPr>
        <p:spPr>
          <a:xfrm>
            <a:off x="838200" y="1574800"/>
            <a:ext cx="10515600" cy="4602163"/>
          </a:xfrm>
        </p:spPr>
        <p:txBody>
          <a:bodyPr>
            <a:normAutofit lnSpcReduction="10000"/>
          </a:bodyPr>
          <a:lstStyle/>
          <a:p>
            <a:pPr algn="just"/>
            <a:r>
              <a:rPr lang="en-US" dirty="0">
                <a:effectLst/>
                <a:latin typeface="Times New Roman" panose="02020603050405020304" pitchFamily="18" charset="0"/>
                <a:ea typeface="Songti SC" panose="02010600040101010101" pitchFamily="2" charset="-122"/>
                <a:cs typeface="Times New Roman" panose="02020603050405020304" pitchFamily="18" charset="0"/>
              </a:rPr>
              <a:t>Signal-flow graphs, with a well-defined set of rules, were originally developed by Mason (1953, 1956) for linear networks. </a:t>
            </a:r>
            <a:endParaRPr lang="en-US" dirty="0">
              <a:latin typeface="Times New Roman" panose="02020603050405020304" pitchFamily="18" charset="0"/>
              <a:ea typeface="Songti SC" panose="02010600040101010101" pitchFamily="2" charset="-122"/>
              <a:cs typeface="Times New Roman" panose="02020603050405020304" pitchFamily="18" charset="0"/>
            </a:endParaRPr>
          </a:p>
          <a:p>
            <a:pPr algn="just"/>
            <a:r>
              <a:rPr lang="en-US" dirty="0">
                <a:effectLst/>
                <a:latin typeface="Times New Roman" panose="02020603050405020304" pitchFamily="18" charset="0"/>
                <a:cs typeface="Times New Roman" panose="02020603050405020304" pitchFamily="18" charset="0"/>
              </a:rPr>
              <a:t>A </a:t>
            </a:r>
            <a:r>
              <a:rPr lang="en-US" i="1" dirty="0">
                <a:effectLst/>
                <a:latin typeface="Times New Roman" panose="02020603050405020304" pitchFamily="18" charset="0"/>
                <a:cs typeface="Times New Roman" panose="02020603050405020304" pitchFamily="18" charset="0"/>
              </a:rPr>
              <a:t>signal-flow graph </a:t>
            </a:r>
            <a:r>
              <a:rPr lang="en-US" dirty="0">
                <a:effectLst/>
                <a:latin typeface="Times New Roman" panose="02020603050405020304" pitchFamily="18" charset="0"/>
                <a:cs typeface="Times New Roman" panose="02020603050405020304" pitchFamily="18" charset="0"/>
              </a:rPr>
              <a:t>is a network of directed </a:t>
            </a:r>
            <a:r>
              <a:rPr lang="en-US" i="1" dirty="0">
                <a:effectLst/>
                <a:latin typeface="Times New Roman" panose="02020603050405020304" pitchFamily="18" charset="0"/>
                <a:cs typeface="Times New Roman" panose="02020603050405020304" pitchFamily="18" charset="0"/>
              </a:rPr>
              <a:t>links </a:t>
            </a:r>
            <a:r>
              <a:rPr lang="en-US" dirty="0">
                <a:effectLst/>
                <a:latin typeface="Times New Roman" panose="02020603050405020304" pitchFamily="18" charset="0"/>
                <a:cs typeface="Times New Roman" panose="02020603050405020304" pitchFamily="18" charset="0"/>
              </a:rPr>
              <a:t>(</a:t>
            </a:r>
            <a:r>
              <a:rPr lang="en-US" i="1" dirty="0">
                <a:effectLst/>
                <a:latin typeface="Times New Roman" panose="02020603050405020304" pitchFamily="18" charset="0"/>
                <a:cs typeface="Times New Roman" panose="02020603050405020304" pitchFamily="18" charset="0"/>
              </a:rPr>
              <a:t>branches</a:t>
            </a:r>
            <a:r>
              <a:rPr lang="en-US" dirty="0">
                <a:effectLst/>
                <a:latin typeface="Times New Roman" panose="02020603050405020304" pitchFamily="18" charset="0"/>
                <a:cs typeface="Times New Roman" panose="02020603050405020304" pitchFamily="18" charset="0"/>
              </a:rPr>
              <a:t>) that are interconnected at certain points called </a:t>
            </a:r>
            <a:r>
              <a:rPr lang="en-US" i="1" dirty="0">
                <a:effectLst/>
                <a:latin typeface="Times New Roman" panose="02020603050405020304" pitchFamily="18" charset="0"/>
                <a:cs typeface="Times New Roman" panose="02020603050405020304" pitchFamily="18" charset="0"/>
              </a:rPr>
              <a:t>nodes. </a:t>
            </a:r>
            <a:endParaRPr lang="en-US" dirty="0">
              <a:latin typeface="Times New Roman" panose="02020603050405020304" pitchFamily="18" charset="0"/>
              <a:ea typeface="Songti SC" panose="02010600040101010101" pitchFamily="2" charset="-122"/>
              <a:cs typeface="Times New Roman" panose="02020603050405020304" pitchFamily="18" charset="0"/>
            </a:endParaRPr>
          </a:p>
          <a:p>
            <a:pPr marL="0" indent="0" algn="just">
              <a:buNone/>
            </a:pPr>
            <a:r>
              <a:rPr lang="en-US" dirty="0">
                <a:latin typeface="Times New Roman" panose="02020603050405020304" pitchFamily="18" charset="0"/>
                <a:ea typeface="Songti SC" panose="02010600040101010101" pitchFamily="2" charset="-122"/>
                <a:cs typeface="Times New Roman" panose="02020603050405020304" pitchFamily="18" charset="0"/>
              </a:rPr>
              <a:t>i.e., Neurons represented as nodes, synaptic connections as directed edges.</a:t>
            </a:r>
          </a:p>
          <a:p>
            <a:pPr lvl="1" algn="just"/>
            <a:r>
              <a:rPr lang="en-US" sz="2800" dirty="0">
                <a:latin typeface="Times New Roman" panose="02020603050405020304" pitchFamily="18" charset="0"/>
                <a:ea typeface="Songti SC" panose="02010600040101010101" pitchFamily="2" charset="-122"/>
                <a:cs typeface="Times New Roman" panose="02020603050405020304" pitchFamily="18" charset="0"/>
              </a:rPr>
              <a:t>Nodes = Neurons, Edges = Weighted connections</a:t>
            </a:r>
          </a:p>
          <a:p>
            <a:pPr algn="just"/>
            <a:r>
              <a:rPr lang="en-US" dirty="0">
                <a:latin typeface="Times New Roman" panose="02020603050405020304" pitchFamily="18" charset="0"/>
                <a:ea typeface="Songti SC" panose="02010600040101010101" pitchFamily="2" charset="-122"/>
                <a:cs typeface="Times New Roman" panose="02020603050405020304" pitchFamily="18" charset="0"/>
              </a:rPr>
              <a:t>Helps in visualizing flow of information in the network.</a:t>
            </a:r>
          </a:p>
          <a:p>
            <a:pPr lvl="1" algn="just"/>
            <a:r>
              <a:rPr lang="en-US" sz="2800" dirty="0">
                <a:latin typeface="Times New Roman" panose="02020603050405020304" pitchFamily="18" charset="0"/>
                <a:ea typeface="Songti SC" panose="02010600040101010101" pitchFamily="2" charset="-122"/>
                <a:cs typeface="Times New Roman" panose="02020603050405020304" pitchFamily="18" charset="0"/>
              </a:rPr>
              <a:t>Directed flow of information</a:t>
            </a:r>
          </a:p>
          <a:p>
            <a:pPr algn="just"/>
            <a:r>
              <a:rPr lang="en-US" dirty="0">
                <a:latin typeface="Times New Roman" panose="02020603050405020304" pitchFamily="18" charset="0"/>
                <a:ea typeface="Songti SC" panose="02010600040101010101" pitchFamily="2" charset="-122"/>
                <a:cs typeface="Times New Roman" panose="02020603050405020304" pitchFamily="18" charset="0"/>
              </a:rPr>
              <a:t>Used to describe feedforward and feedback (recurrent) networks.</a:t>
            </a:r>
            <a:endParaRPr dirty="0">
              <a:latin typeface="Times New Roman" panose="02020603050405020304" pitchFamily="18" charset="0"/>
              <a:ea typeface="Songti SC" panose="02010600040101010101" pitchFamily="2" charset="-122"/>
              <a:cs typeface="Times New Roman" panose="02020603050405020304" pitchFamily="18" charset="0"/>
            </a:endParaRPr>
          </a:p>
          <a:p>
            <a:pPr lvl="1" algn="just"/>
            <a:r>
              <a:rPr sz="2800" dirty="0">
                <a:latin typeface="Times New Roman" panose="02020603050405020304" pitchFamily="18" charset="0"/>
                <a:ea typeface="Songti SC" panose="02010600040101010101" pitchFamily="2" charset="-122"/>
                <a:cs typeface="Times New Roman" panose="02020603050405020304" pitchFamily="18" charset="0"/>
              </a:rPr>
              <a:t>Layers: Input, Hidden, Output</a:t>
            </a:r>
          </a:p>
        </p:txBody>
      </p:sp>
      <p:sp>
        <p:nvSpPr>
          <p:cNvPr id="4" name="Date Placeholder 3">
            <a:extLst>
              <a:ext uri="{FF2B5EF4-FFF2-40B4-BE49-F238E27FC236}">
                <a16:creationId xmlns:a16="http://schemas.microsoft.com/office/drawing/2014/main" id="{8B7F3CC9-D012-1804-33F4-3EB66525F409}"/>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0475C87D-2699-31D4-219A-A3E45EC52E30}"/>
              </a:ext>
            </a:extLst>
          </p:cNvPr>
          <p:cNvSpPr>
            <a:spLocks noGrp="1"/>
          </p:cNvSpPr>
          <p:nvPr>
            <p:ph type="ftr" sz="quarter" idx="11"/>
          </p:nvPr>
        </p:nvSpPr>
        <p:spPr/>
        <p:txBody>
          <a:bodyPr/>
          <a:lstStyle/>
          <a:p>
            <a:r>
              <a:rPr lang="en-US" b="1" dirty="0">
                <a:solidFill>
                  <a:schemeClr val="tx1"/>
                </a:solidFill>
                <a:latin typeface="Songti SC" panose="02010600040101010101" pitchFamily="2" charset="-122"/>
                <a:ea typeface="Songti SC" panose="02010600040101010101" pitchFamily="2" charset="-122"/>
              </a:rPr>
              <a:t>@Kiran </a:t>
            </a:r>
            <a:r>
              <a:rPr lang="en-US" b="1" dirty="0" err="1">
                <a:solidFill>
                  <a:schemeClr val="tx1"/>
                </a:solidFill>
                <a:latin typeface="Songti SC" panose="02010600040101010101" pitchFamily="2" charset="-122"/>
                <a:ea typeface="Songti SC" panose="02010600040101010101" pitchFamily="2" charset="-122"/>
              </a:rPr>
              <a:t>Bagale</a:t>
            </a:r>
            <a:endParaRPr lang="en-NP" b="1" dirty="0">
              <a:solidFill>
                <a:schemeClr val="tx1"/>
              </a:solidFill>
              <a:latin typeface="Songti SC" panose="02010600040101010101" pitchFamily="2" charset="-122"/>
              <a:ea typeface="Songti SC" panose="02010600040101010101" pitchFamily="2" charset="-122"/>
            </a:endParaRPr>
          </a:p>
        </p:txBody>
      </p:sp>
      <p:sp>
        <p:nvSpPr>
          <p:cNvPr id="6" name="Slide Number Placeholder 5">
            <a:extLst>
              <a:ext uri="{FF2B5EF4-FFF2-40B4-BE49-F238E27FC236}">
                <a16:creationId xmlns:a16="http://schemas.microsoft.com/office/drawing/2014/main" id="{B1334832-88C9-EDFE-B84D-C5B691834D65}"/>
              </a:ext>
            </a:extLst>
          </p:cNvPr>
          <p:cNvSpPr>
            <a:spLocks noGrp="1"/>
          </p:cNvSpPr>
          <p:nvPr>
            <p:ph type="sldNum" sz="quarter" idx="12"/>
          </p:nvPr>
        </p:nvSpPr>
        <p:spPr/>
        <p:txBody>
          <a:bodyPr/>
          <a:lstStyle/>
          <a:p>
            <a:fld id="{01F3109D-D485-C449-906D-5F5D4F3CBBE8}" type="slidenum">
              <a:rPr lang="en-NP" smtClean="0"/>
              <a:t>22</a:t>
            </a:fld>
            <a:endParaRPr lang="en-NP"/>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37A1-D4AB-D08B-7368-592E0DB8F075}"/>
              </a:ext>
            </a:extLst>
          </p:cNvPr>
          <p:cNvSpPr>
            <a:spLocks noGrp="1"/>
          </p:cNvSpPr>
          <p:nvPr>
            <p:ph type="title"/>
          </p:nvPr>
        </p:nvSpPr>
        <p:spPr>
          <a:xfrm>
            <a:off x="838200" y="365126"/>
            <a:ext cx="10515600" cy="678188"/>
          </a:xfrm>
        </p:spPr>
        <p:txBody>
          <a:bodyPr>
            <a:normAutofit/>
          </a:bodyPr>
          <a:lstStyle/>
          <a:p>
            <a:pPr algn="ctr"/>
            <a:r>
              <a:rPr lang="en-US" sz="3200" b="1" dirty="0">
                <a:latin typeface="Times New Roman" panose="02020603050405020304" pitchFamily="18" charset="0"/>
                <a:cs typeface="Times New Roman" panose="02020603050405020304" pitchFamily="18" charset="0"/>
              </a:rPr>
              <a:t>Neural Networks Viewed as Directed Graphs (Cont.…)</a:t>
            </a:r>
            <a:endParaRPr lang="en-NP" sz="32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1745BC5-B508-AB1E-CACD-5CE9C33393E7}"/>
                  </a:ext>
                </a:extLst>
              </p:cNvPr>
              <p:cNvSpPr>
                <a:spLocks noGrp="1"/>
              </p:cNvSpPr>
              <p:nvPr>
                <p:ph idx="1"/>
              </p:nvPr>
            </p:nvSpPr>
            <p:spPr>
              <a:xfrm>
                <a:off x="838200" y="1043314"/>
                <a:ext cx="10515600" cy="5133649"/>
              </a:xfrm>
            </p:spPr>
            <p:txBody>
              <a:bodyPr>
                <a:normAutofit/>
              </a:bodyPr>
              <a:lstStyle/>
              <a:p>
                <a:pPr marL="0" indent="0" algn="just">
                  <a:buNone/>
                </a:pPr>
                <a:r>
                  <a:rPr lang="en-US" sz="3200" b="1" dirty="0">
                    <a:latin typeface="Times New Roman" panose="02020603050405020304" pitchFamily="18" charset="0"/>
                    <a:ea typeface="Songti SC" panose="02010600040101010101" pitchFamily="2" charset="-122"/>
                    <a:cs typeface="Times New Roman" panose="02020603050405020304" pitchFamily="18" charset="0"/>
                  </a:rPr>
                  <a:t>T</a:t>
                </a:r>
                <a:r>
                  <a:rPr lang="en-US" sz="3200" b="1" dirty="0">
                    <a:effectLst/>
                    <a:latin typeface="Times New Roman" panose="02020603050405020304" pitchFamily="18" charset="0"/>
                    <a:ea typeface="Songti SC" panose="02010600040101010101" pitchFamily="2" charset="-122"/>
                    <a:cs typeface="Times New Roman" panose="02020603050405020304" pitchFamily="18" charset="0"/>
                  </a:rPr>
                  <a:t>hree basic rules: </a:t>
                </a:r>
                <a:endParaRPr lang="en-US" sz="4400" b="1" dirty="0">
                  <a:latin typeface="Times New Roman" panose="02020603050405020304" pitchFamily="18" charset="0"/>
                  <a:ea typeface="Songti SC" panose="02010600040101010101" pitchFamily="2" charset="-122"/>
                  <a:cs typeface="Times New Roman" panose="02020603050405020304" pitchFamily="18" charset="0"/>
                </a:endParaRPr>
              </a:p>
              <a:p>
                <a:pPr marL="0" indent="0" algn="just">
                  <a:buNone/>
                </a:pPr>
                <a:r>
                  <a:rPr lang="en-US" b="1" i="1" dirty="0">
                    <a:solidFill>
                      <a:srgbClr val="00B050"/>
                    </a:solidFill>
                    <a:effectLst/>
                    <a:latin typeface="Times New Roman" panose="02020603050405020304" pitchFamily="18" charset="0"/>
                    <a:cs typeface="Times New Roman" panose="02020603050405020304" pitchFamily="18" charset="0"/>
                  </a:rPr>
                  <a:t>Rule 1.</a:t>
                </a:r>
                <a:r>
                  <a:rPr lang="en-US" b="1" i="1" dirty="0">
                    <a:solidFill>
                      <a:srgbClr val="0070C0"/>
                    </a:solidFill>
                    <a:effectLst/>
                    <a:latin typeface="Times New Roman" panose="02020603050405020304" pitchFamily="18" charset="0"/>
                    <a:cs typeface="Times New Roman" panose="02020603050405020304" pitchFamily="18" charset="0"/>
                  </a:rPr>
                  <a:t> </a:t>
                </a:r>
                <a:r>
                  <a:rPr lang="en-US" i="1" dirty="0">
                    <a:solidFill>
                      <a:srgbClr val="0070C0"/>
                    </a:solidFill>
                    <a:effectLst/>
                    <a:latin typeface="Times New Roman" panose="02020603050405020304" pitchFamily="18" charset="0"/>
                    <a:cs typeface="Times New Roman" panose="02020603050405020304" pitchFamily="18" charset="0"/>
                  </a:rPr>
                  <a:t>A signal flows along a link only in the direction defined by the arrow on the link</a:t>
                </a:r>
                <a:r>
                  <a:rPr lang="en-US" sz="1600" dirty="0">
                    <a:effectLst/>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a:p>
                <a:pPr algn="just"/>
                <a:r>
                  <a:rPr lang="en-US" sz="2400" dirty="0">
                    <a:effectLst/>
                    <a:latin typeface="Times New Roman" panose="02020603050405020304" pitchFamily="18" charset="0"/>
                    <a:cs typeface="Times New Roman" panose="02020603050405020304" pitchFamily="18" charset="0"/>
                  </a:rPr>
                  <a:t>Two different types of links may be distinguished: </a:t>
                </a:r>
                <a:endParaRPr lang="en-US" sz="4400" dirty="0">
                  <a:latin typeface="Times New Roman" panose="02020603050405020304" pitchFamily="18" charset="0"/>
                  <a:cs typeface="Times New Roman" panose="02020603050405020304" pitchFamily="18" charset="0"/>
                </a:endParaRPr>
              </a:p>
              <a:p>
                <a:pPr lvl="1" algn="just"/>
                <a:r>
                  <a:rPr lang="en-US" sz="1800" b="1" i="1" dirty="0">
                    <a:solidFill>
                      <a:srgbClr val="0070C0"/>
                    </a:solidFill>
                    <a:effectLst/>
                    <a:latin typeface="Times New Roman" panose="02020603050405020304" pitchFamily="18" charset="0"/>
                    <a:cs typeface="Times New Roman" panose="02020603050405020304" pitchFamily="18" charset="0"/>
                  </a:rPr>
                  <a:t>Synaptic links</a:t>
                </a:r>
                <a:r>
                  <a:rPr lang="en-US" sz="1800" b="1" dirty="0">
                    <a:solidFill>
                      <a:srgbClr val="0070C0"/>
                    </a:solidFill>
                    <a:effectLst/>
                    <a:latin typeface="Times New Roman" panose="02020603050405020304" pitchFamily="18" charset="0"/>
                    <a:cs typeface="Times New Roman" panose="02020603050405020304" pitchFamily="18" charset="0"/>
                  </a:rPr>
                  <a:t>, whose behavior is governed by a </a:t>
                </a:r>
                <a:r>
                  <a:rPr lang="en-US" sz="1800" b="1" i="1" dirty="0">
                    <a:solidFill>
                      <a:srgbClr val="0070C0"/>
                    </a:solidFill>
                    <a:effectLst/>
                    <a:latin typeface="Times New Roman" panose="02020603050405020304" pitchFamily="18" charset="0"/>
                    <a:cs typeface="Times New Roman" panose="02020603050405020304" pitchFamily="18" charset="0"/>
                  </a:rPr>
                  <a:t>linear </a:t>
                </a:r>
                <a:r>
                  <a:rPr lang="en-US" sz="1800" b="1" dirty="0">
                    <a:solidFill>
                      <a:srgbClr val="0070C0"/>
                    </a:solidFill>
                    <a:effectLst/>
                    <a:latin typeface="Times New Roman" panose="02020603050405020304" pitchFamily="18" charset="0"/>
                    <a:cs typeface="Times New Roman" panose="02020603050405020304" pitchFamily="18" charset="0"/>
                  </a:rPr>
                  <a:t>input–output relation. Specifically, the node signal </a:t>
                </a:r>
                <a:r>
                  <a:rPr lang="en-US" sz="1800" b="1" i="1" dirty="0" err="1">
                    <a:solidFill>
                      <a:srgbClr val="0070C0"/>
                    </a:solidFill>
                    <a:effectLst/>
                    <a:latin typeface="Times New Roman" panose="02020603050405020304" pitchFamily="18" charset="0"/>
                    <a:cs typeface="Times New Roman" panose="02020603050405020304" pitchFamily="18" charset="0"/>
                  </a:rPr>
                  <a:t>x</a:t>
                </a:r>
                <a:r>
                  <a:rPr lang="en-US" sz="1800" b="1" baseline="-25000" dirty="0" err="1">
                    <a:solidFill>
                      <a:srgbClr val="0070C0"/>
                    </a:solidFill>
                    <a:effectLst/>
                    <a:latin typeface="Times New Roman" panose="02020603050405020304" pitchFamily="18" charset="0"/>
                    <a:cs typeface="Times New Roman" panose="02020603050405020304" pitchFamily="18" charset="0"/>
                  </a:rPr>
                  <a:t>j</a:t>
                </a:r>
                <a:r>
                  <a:rPr lang="en-US" sz="1800" b="1" dirty="0">
                    <a:solidFill>
                      <a:srgbClr val="0070C0"/>
                    </a:solidFill>
                    <a:effectLst/>
                    <a:latin typeface="Times New Roman" panose="02020603050405020304" pitchFamily="18" charset="0"/>
                    <a:cs typeface="Times New Roman" panose="02020603050405020304" pitchFamily="18" charset="0"/>
                  </a:rPr>
                  <a:t> is multiplied by the synaptic weight </a:t>
                </a:r>
                <a:r>
                  <a:rPr lang="en-US" sz="1800" b="1" dirty="0" err="1">
                    <a:solidFill>
                      <a:srgbClr val="0070C0"/>
                    </a:solidFill>
                    <a:effectLst/>
                    <a:latin typeface="Times New Roman" panose="02020603050405020304" pitchFamily="18" charset="0"/>
                    <a:cs typeface="Times New Roman" panose="02020603050405020304" pitchFamily="18" charset="0"/>
                  </a:rPr>
                  <a:t>w</a:t>
                </a:r>
                <a:r>
                  <a:rPr lang="en-US" sz="1800" b="1" baseline="-25000" dirty="0" err="1">
                    <a:solidFill>
                      <a:srgbClr val="0070C0"/>
                    </a:solidFill>
                    <a:effectLst/>
                    <a:latin typeface="Times New Roman" panose="02020603050405020304" pitchFamily="18" charset="0"/>
                    <a:cs typeface="Times New Roman" panose="02020603050405020304" pitchFamily="18" charset="0"/>
                  </a:rPr>
                  <a:t>kj</a:t>
                </a:r>
                <a:r>
                  <a:rPr lang="en-US" sz="1800" b="1" dirty="0">
                    <a:solidFill>
                      <a:srgbClr val="0070C0"/>
                    </a:solidFill>
                    <a:effectLst/>
                    <a:latin typeface="Times New Roman" panose="02020603050405020304" pitchFamily="18" charset="0"/>
                    <a:cs typeface="Times New Roman" panose="02020603050405020304" pitchFamily="18" charset="0"/>
                  </a:rPr>
                  <a:t> to produce the node signal </a:t>
                </a:r>
                <a:r>
                  <a:rPr lang="en-US" sz="1800" b="1" i="1" dirty="0" err="1">
                    <a:solidFill>
                      <a:srgbClr val="0070C0"/>
                    </a:solidFill>
                    <a:effectLst/>
                    <a:latin typeface="Times New Roman" panose="02020603050405020304" pitchFamily="18" charset="0"/>
                    <a:cs typeface="Times New Roman" panose="02020603050405020304" pitchFamily="18" charset="0"/>
                  </a:rPr>
                  <a:t>y</a:t>
                </a:r>
                <a:r>
                  <a:rPr lang="en-US" sz="1800" b="1" i="1" baseline="-25000" dirty="0" err="1">
                    <a:solidFill>
                      <a:srgbClr val="0070C0"/>
                    </a:solidFill>
                    <a:effectLst/>
                    <a:latin typeface="Times New Roman" panose="02020603050405020304" pitchFamily="18" charset="0"/>
                    <a:cs typeface="Times New Roman" panose="02020603050405020304" pitchFamily="18" charset="0"/>
                  </a:rPr>
                  <a:t>k</a:t>
                </a:r>
                <a:r>
                  <a:rPr lang="en-US" sz="1800" b="1" dirty="0">
                    <a:solidFill>
                      <a:srgbClr val="0070C0"/>
                    </a:solidFill>
                    <a:effectLst/>
                    <a:latin typeface="Times New Roman" panose="02020603050405020304" pitchFamily="18" charset="0"/>
                    <a:cs typeface="Times New Roman" panose="02020603050405020304" pitchFamily="18" charset="0"/>
                  </a:rPr>
                  <a:t>, as illustrated in Fig. 9a. </a:t>
                </a:r>
                <a:endParaRPr lang="en-US" sz="4000" b="1" dirty="0">
                  <a:solidFill>
                    <a:srgbClr val="0070C0"/>
                  </a:solidFill>
                  <a:latin typeface="Times New Roman" panose="02020603050405020304" pitchFamily="18" charset="0"/>
                  <a:cs typeface="Times New Roman" panose="02020603050405020304" pitchFamily="18" charset="0"/>
                </a:endParaRPr>
              </a:p>
              <a:p>
                <a:pPr lvl="1" algn="just"/>
                <a:r>
                  <a:rPr lang="en-US" sz="1800" b="1" i="1" dirty="0">
                    <a:solidFill>
                      <a:srgbClr val="0070C0"/>
                    </a:solidFill>
                    <a:effectLst/>
                    <a:latin typeface="Times New Roman" panose="02020603050405020304" pitchFamily="18" charset="0"/>
                    <a:cs typeface="Times New Roman" panose="02020603050405020304" pitchFamily="18" charset="0"/>
                  </a:rPr>
                  <a:t>Activation links</a:t>
                </a:r>
                <a:r>
                  <a:rPr lang="en-US" sz="1800" b="1" dirty="0">
                    <a:solidFill>
                      <a:srgbClr val="0070C0"/>
                    </a:solidFill>
                    <a:effectLst/>
                    <a:latin typeface="Times New Roman" panose="02020603050405020304" pitchFamily="18" charset="0"/>
                    <a:cs typeface="Times New Roman" panose="02020603050405020304" pitchFamily="18" charset="0"/>
                  </a:rPr>
                  <a:t>, whose behavior is governed in general by a </a:t>
                </a:r>
                <a:r>
                  <a:rPr lang="en-US" sz="1800" b="1" i="1" dirty="0">
                    <a:solidFill>
                      <a:srgbClr val="0070C0"/>
                    </a:solidFill>
                    <a:effectLst/>
                    <a:latin typeface="Times New Roman" panose="02020603050405020304" pitchFamily="18" charset="0"/>
                    <a:cs typeface="Times New Roman" panose="02020603050405020304" pitchFamily="18" charset="0"/>
                  </a:rPr>
                  <a:t>nonlinear </a:t>
                </a:r>
                <a:r>
                  <a:rPr lang="en-US" sz="1800" b="1" dirty="0">
                    <a:solidFill>
                      <a:srgbClr val="0070C0"/>
                    </a:solidFill>
                    <a:effectLst/>
                    <a:latin typeface="Times New Roman" panose="02020603050405020304" pitchFamily="18" charset="0"/>
                    <a:cs typeface="Times New Roman" panose="02020603050405020304" pitchFamily="18" charset="0"/>
                  </a:rPr>
                  <a:t>input–output relation. This form of relationship is illustrated in Fig. 9b, where </a:t>
                </a:r>
                <a14:m>
                  <m:oMath xmlns:m="http://schemas.openxmlformats.org/officeDocument/2006/math">
                    <m:r>
                      <a:rPr lang="en-US" sz="1800" b="1" i="1" smtClean="0">
                        <a:solidFill>
                          <a:srgbClr val="0070C0"/>
                        </a:solidFill>
                        <a:effectLst/>
                        <a:latin typeface="Cambria Math" panose="02040503050406030204" pitchFamily="18" charset="0"/>
                        <a:ea typeface="Cambria Math" panose="02040503050406030204" pitchFamily="18" charset="0"/>
                      </a:rPr>
                      <m:t>𝝋</m:t>
                    </m:r>
                  </m:oMath>
                </a14:m>
                <a:r>
                  <a:rPr lang="en-US" sz="1800" b="1" dirty="0">
                    <a:solidFill>
                      <a:srgbClr val="0070C0"/>
                    </a:solidFill>
                    <a:effectLst/>
                    <a:latin typeface="Times New Roman" panose="02020603050405020304" pitchFamily="18" charset="0"/>
                    <a:cs typeface="Times New Roman" panose="02020603050405020304" pitchFamily="18" charset="0"/>
                  </a:rPr>
                  <a:t>(·) is the non- linear activation function. </a:t>
                </a:r>
                <a:endParaRPr lang="en-US" sz="4000" b="1" dirty="0">
                  <a:solidFill>
                    <a:srgbClr val="0070C0"/>
                  </a:solidFill>
                  <a:latin typeface="Times New Roman" panose="02020603050405020304" pitchFamily="18" charset="0"/>
                  <a:cs typeface="Times New Roman" panose="02020603050405020304" pitchFamily="18" charset="0"/>
                </a:endParaRPr>
              </a:p>
              <a:p>
                <a:pPr marL="0" indent="0" algn="just">
                  <a:buNone/>
                </a:pPr>
                <a:endParaRPr lang="en-NP" sz="4800" b="1" i="1" dirty="0">
                  <a:solidFill>
                    <a:srgbClr val="0070C0"/>
                  </a:solidFill>
                  <a:latin typeface="Times New Roman" panose="02020603050405020304" pitchFamily="18" charset="0"/>
                  <a:ea typeface="Songti SC" panose="02010600040101010101" pitchFamily="2" charset="-122"/>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C1745BC5-B508-AB1E-CACD-5CE9C33393E7}"/>
                  </a:ext>
                </a:extLst>
              </p:cNvPr>
              <p:cNvSpPr>
                <a:spLocks noGrp="1" noRot="1" noChangeAspect="1" noMove="1" noResize="1" noEditPoints="1" noAdjustHandles="1" noChangeArrowheads="1" noChangeShapeType="1" noTextEdit="1"/>
              </p:cNvSpPr>
              <p:nvPr>
                <p:ph idx="1"/>
              </p:nvPr>
            </p:nvSpPr>
            <p:spPr>
              <a:xfrm>
                <a:off x="838200" y="1043314"/>
                <a:ext cx="10515600" cy="5133649"/>
              </a:xfrm>
              <a:blipFill>
                <a:blip r:embed="rId2"/>
                <a:stretch>
                  <a:fillRect l="-1568" t="-2469" r="-2051"/>
                </a:stretch>
              </a:blipFill>
            </p:spPr>
            <p:txBody>
              <a:bodyPr/>
              <a:lstStyle/>
              <a:p>
                <a:r>
                  <a:rPr lang="en-NP">
                    <a:noFill/>
                  </a:rPr>
                  <a:t> </a:t>
                </a:r>
              </a:p>
            </p:txBody>
          </p:sp>
        </mc:Fallback>
      </mc:AlternateContent>
      <p:sp>
        <p:nvSpPr>
          <p:cNvPr id="4" name="Date Placeholder 3">
            <a:extLst>
              <a:ext uri="{FF2B5EF4-FFF2-40B4-BE49-F238E27FC236}">
                <a16:creationId xmlns:a16="http://schemas.microsoft.com/office/drawing/2014/main" id="{89FEE062-3A89-8025-F359-7690503C18D1}"/>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64550B2E-DC04-7B4E-0A2D-8DF3CEA64C25}"/>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60C68CCA-4280-205A-680C-0FB35D2350BA}"/>
              </a:ext>
            </a:extLst>
          </p:cNvPr>
          <p:cNvSpPr>
            <a:spLocks noGrp="1"/>
          </p:cNvSpPr>
          <p:nvPr>
            <p:ph type="sldNum" sz="quarter" idx="12"/>
          </p:nvPr>
        </p:nvSpPr>
        <p:spPr/>
        <p:txBody>
          <a:bodyPr/>
          <a:lstStyle/>
          <a:p>
            <a:fld id="{01F3109D-D485-C449-906D-5F5D4F3CBBE8}" type="slidenum">
              <a:rPr lang="en-NP" smtClean="0"/>
              <a:t>23</a:t>
            </a:fld>
            <a:endParaRPr lang="en-NP"/>
          </a:p>
        </p:txBody>
      </p:sp>
      <p:pic>
        <p:nvPicPr>
          <p:cNvPr id="7" name="Picture 6">
            <a:extLst>
              <a:ext uri="{FF2B5EF4-FFF2-40B4-BE49-F238E27FC236}">
                <a16:creationId xmlns:a16="http://schemas.microsoft.com/office/drawing/2014/main" id="{7031C914-E502-0419-DE27-193C271B9472}"/>
              </a:ext>
            </a:extLst>
          </p:cNvPr>
          <p:cNvPicPr>
            <a:picLocks noChangeAspect="1"/>
          </p:cNvPicPr>
          <p:nvPr/>
        </p:nvPicPr>
        <p:blipFill>
          <a:blip r:embed="rId3"/>
          <a:stretch>
            <a:fillRect/>
          </a:stretch>
        </p:blipFill>
        <p:spPr>
          <a:xfrm>
            <a:off x="3463290" y="4338572"/>
            <a:ext cx="3076406" cy="2123769"/>
          </a:xfrm>
          <a:prstGeom prst="rect">
            <a:avLst/>
          </a:prstGeom>
        </p:spPr>
      </p:pic>
      <p:sp>
        <p:nvSpPr>
          <p:cNvPr id="9" name="TextBox 8">
            <a:extLst>
              <a:ext uri="{FF2B5EF4-FFF2-40B4-BE49-F238E27FC236}">
                <a16:creationId xmlns:a16="http://schemas.microsoft.com/office/drawing/2014/main" id="{3AF07387-AEC9-5ECE-BD8A-6FA94B53AEB2}"/>
              </a:ext>
            </a:extLst>
          </p:cNvPr>
          <p:cNvSpPr txBox="1"/>
          <p:nvPr/>
        </p:nvSpPr>
        <p:spPr>
          <a:xfrm>
            <a:off x="6817488" y="5530632"/>
            <a:ext cx="3981691" cy="646331"/>
          </a:xfrm>
          <a:prstGeom prst="rect">
            <a:avLst/>
          </a:prstGeom>
          <a:noFill/>
        </p:spPr>
        <p:txBody>
          <a:bodyPr wrap="square">
            <a:spAutoFit/>
          </a:bodyPr>
          <a:lstStyle/>
          <a:p>
            <a:r>
              <a:rPr lang="en-US" sz="1800" dirty="0">
                <a:effectLst/>
                <a:latin typeface="Songti SC" panose="02010600040101010101" pitchFamily="2" charset="-122"/>
                <a:ea typeface="Songti SC" panose="02010600040101010101" pitchFamily="2" charset="-122"/>
              </a:rPr>
              <a:t>FIGURE 9: illustrating basic rules for</a:t>
            </a:r>
            <a:r>
              <a:rPr lang="en-US" sz="800" i="1" dirty="0">
                <a:effectLst/>
                <a:latin typeface="Songti SC" panose="02010600040101010101" pitchFamily="2" charset="-122"/>
                <a:ea typeface="Songti SC" panose="02010600040101010101" pitchFamily="2" charset="-122"/>
              </a:rPr>
              <a:t> </a:t>
            </a:r>
            <a:r>
              <a:rPr lang="en-US" i="1" dirty="0">
                <a:latin typeface="Songti SC" panose="02010600040101010101" pitchFamily="2" charset="-122"/>
                <a:ea typeface="Songti SC" panose="02010600040101010101" pitchFamily="2" charset="-122"/>
              </a:rPr>
              <a:t> </a:t>
            </a:r>
            <a:r>
              <a:rPr lang="en-US" sz="1800" dirty="0">
                <a:effectLst/>
                <a:latin typeface="Songti SC" panose="02010600040101010101" pitchFamily="2" charset="-122"/>
                <a:ea typeface="Songti SC" panose="02010600040101010101" pitchFamily="2" charset="-122"/>
              </a:rPr>
              <a:t>the construction of signal-flow graphs. </a:t>
            </a:r>
            <a:endParaRPr lang="en-US" dirty="0">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1732828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85A9D0-A002-1E64-01FA-37617A47239B}"/>
              </a:ext>
            </a:extLst>
          </p:cNvPr>
          <p:cNvPicPr>
            <a:picLocks noChangeAspect="1"/>
          </p:cNvPicPr>
          <p:nvPr/>
        </p:nvPicPr>
        <p:blipFill>
          <a:blip r:embed="rId2"/>
          <a:stretch>
            <a:fillRect/>
          </a:stretch>
        </p:blipFill>
        <p:spPr>
          <a:xfrm>
            <a:off x="7515427" y="310357"/>
            <a:ext cx="4406900" cy="5956300"/>
          </a:xfrm>
          <a:prstGeom prst="rect">
            <a:avLst/>
          </a:prstGeom>
        </p:spPr>
      </p:pic>
      <p:sp>
        <p:nvSpPr>
          <p:cNvPr id="3" name="Content Placeholder 2">
            <a:extLst>
              <a:ext uri="{FF2B5EF4-FFF2-40B4-BE49-F238E27FC236}">
                <a16:creationId xmlns:a16="http://schemas.microsoft.com/office/drawing/2014/main" id="{045F47E4-B8A7-E6E1-E7C5-0C9FA00437E0}"/>
              </a:ext>
            </a:extLst>
          </p:cNvPr>
          <p:cNvSpPr>
            <a:spLocks noGrp="1"/>
          </p:cNvSpPr>
          <p:nvPr>
            <p:ph idx="1"/>
          </p:nvPr>
        </p:nvSpPr>
        <p:spPr>
          <a:xfrm>
            <a:off x="838200" y="1169043"/>
            <a:ext cx="6743218" cy="5007920"/>
          </a:xfrm>
        </p:spPr>
        <p:txBody>
          <a:bodyPr>
            <a:normAutofit/>
          </a:bodyPr>
          <a:lstStyle/>
          <a:p>
            <a:pPr marL="0" indent="0" algn="just">
              <a:buNone/>
            </a:pPr>
            <a:r>
              <a:rPr lang="en-US" sz="3200" b="1" i="1" dirty="0">
                <a:solidFill>
                  <a:srgbClr val="00B050"/>
                </a:solidFill>
                <a:effectLst/>
                <a:latin typeface="Times New Roman" panose="02020603050405020304" pitchFamily="18" charset="0"/>
                <a:ea typeface="Songti SC" panose="02010600040101010101" pitchFamily="2" charset="-122"/>
                <a:cs typeface="Times New Roman" panose="02020603050405020304" pitchFamily="18" charset="0"/>
              </a:rPr>
              <a:t>Rule 2.</a:t>
            </a:r>
            <a:r>
              <a:rPr lang="en-US" sz="3200" b="1" i="1" dirty="0">
                <a:solidFill>
                  <a:srgbClr val="0070C0"/>
                </a:solidFill>
                <a:effectLst/>
                <a:latin typeface="Times New Roman" panose="02020603050405020304" pitchFamily="18" charset="0"/>
                <a:ea typeface="Songti SC" panose="02010600040101010101" pitchFamily="2" charset="-122"/>
                <a:cs typeface="Times New Roman" panose="02020603050405020304" pitchFamily="18" charset="0"/>
              </a:rPr>
              <a:t> </a:t>
            </a:r>
            <a:r>
              <a:rPr lang="en-US" sz="3200" i="1" dirty="0">
                <a:solidFill>
                  <a:srgbClr val="0070C0"/>
                </a:solidFill>
                <a:effectLst/>
                <a:latin typeface="Times New Roman" panose="02020603050405020304" pitchFamily="18" charset="0"/>
                <a:ea typeface="Songti SC" panose="02010600040101010101" pitchFamily="2" charset="-122"/>
                <a:cs typeface="Times New Roman" panose="02020603050405020304" pitchFamily="18" charset="0"/>
              </a:rPr>
              <a:t>A node signal equals the algebraic sum of all signals entering the pertinent node via the incoming links. </a:t>
            </a:r>
          </a:p>
          <a:p>
            <a:pPr marL="0" indent="0" algn="just">
              <a:buNone/>
            </a:pPr>
            <a:r>
              <a:rPr lang="en-US" sz="3200" b="1" i="1" dirty="0">
                <a:solidFill>
                  <a:srgbClr val="00B050"/>
                </a:solidFill>
                <a:effectLst/>
                <a:latin typeface="Times New Roman" panose="02020603050405020304" pitchFamily="18" charset="0"/>
                <a:ea typeface="Songti SC" panose="02010600040101010101" pitchFamily="2" charset="-122"/>
                <a:cs typeface="Times New Roman" panose="02020603050405020304" pitchFamily="18" charset="0"/>
              </a:rPr>
              <a:t>Rule 3.</a:t>
            </a:r>
            <a:r>
              <a:rPr lang="en-US" sz="3200" b="1" i="1" dirty="0">
                <a:solidFill>
                  <a:srgbClr val="0070C0"/>
                </a:solidFill>
                <a:effectLst/>
                <a:latin typeface="Times New Roman" panose="02020603050405020304" pitchFamily="18" charset="0"/>
                <a:ea typeface="Songti SC" panose="02010600040101010101" pitchFamily="2" charset="-122"/>
                <a:cs typeface="Times New Roman" panose="02020603050405020304" pitchFamily="18" charset="0"/>
              </a:rPr>
              <a:t> </a:t>
            </a:r>
            <a:r>
              <a:rPr lang="en-US" sz="3200" i="1" dirty="0">
                <a:solidFill>
                  <a:srgbClr val="0070C0"/>
                </a:solidFill>
                <a:effectLst/>
                <a:latin typeface="Times New Roman" panose="02020603050405020304" pitchFamily="18" charset="0"/>
                <a:ea typeface="Songti SC" panose="02010600040101010101" pitchFamily="2" charset="-122"/>
                <a:cs typeface="Times New Roman" panose="02020603050405020304" pitchFamily="18" charset="0"/>
              </a:rPr>
              <a:t>The signal at a node is transmitted to each outgoing link originating from that node, with the transmission being entirely independent of the transfer functions of the outgoing links. </a:t>
            </a:r>
            <a:endParaRPr lang="en-US" sz="4400" i="1" dirty="0">
              <a:solidFill>
                <a:srgbClr val="0070C0"/>
              </a:solidFill>
              <a:latin typeface="Times New Roman" panose="02020603050405020304" pitchFamily="18" charset="0"/>
              <a:ea typeface="Songti SC" panose="02010600040101010101" pitchFamily="2" charset="-122"/>
              <a:cs typeface="Times New Roman" panose="02020603050405020304" pitchFamily="18" charset="0"/>
            </a:endParaRPr>
          </a:p>
        </p:txBody>
      </p:sp>
      <p:sp>
        <p:nvSpPr>
          <p:cNvPr id="4" name="Date Placeholder 3">
            <a:extLst>
              <a:ext uri="{FF2B5EF4-FFF2-40B4-BE49-F238E27FC236}">
                <a16:creationId xmlns:a16="http://schemas.microsoft.com/office/drawing/2014/main" id="{0941E4D9-D056-5D04-FEA9-3FB31F11973B}"/>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82A801D4-FC0C-A29F-A3F4-CF9B9BA81A9A}"/>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2ED03B29-46C5-BAE6-A5A9-AFBCE13AA403}"/>
              </a:ext>
            </a:extLst>
          </p:cNvPr>
          <p:cNvSpPr>
            <a:spLocks noGrp="1"/>
          </p:cNvSpPr>
          <p:nvPr>
            <p:ph type="sldNum" sz="quarter" idx="12"/>
          </p:nvPr>
        </p:nvSpPr>
        <p:spPr/>
        <p:txBody>
          <a:bodyPr/>
          <a:lstStyle/>
          <a:p>
            <a:fld id="{01F3109D-D485-C449-906D-5F5D4F3CBBE8}" type="slidenum">
              <a:rPr lang="en-NP" smtClean="0"/>
              <a:t>24</a:t>
            </a:fld>
            <a:endParaRPr lang="en-NP"/>
          </a:p>
        </p:txBody>
      </p:sp>
    </p:spTree>
    <p:extLst>
      <p:ext uri="{BB962C8B-B14F-4D97-AF65-F5344CB8AC3E}">
        <p14:creationId xmlns:p14="http://schemas.microsoft.com/office/powerpoint/2010/main" val="3741792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7F409A-4ACF-3745-57E2-BA45BAB3E792}"/>
              </a:ext>
            </a:extLst>
          </p:cNvPr>
          <p:cNvSpPr>
            <a:spLocks noGrp="1"/>
          </p:cNvSpPr>
          <p:nvPr>
            <p:ph type="dt" sz="half" idx="10"/>
          </p:nvPr>
        </p:nvSpPr>
        <p:spPr/>
        <p:txBody>
          <a:bodyPr/>
          <a:lstStyle/>
          <a:p>
            <a:r>
              <a:rPr lang="en-US"/>
              <a:t>11/06/2025</a:t>
            </a:r>
            <a:endParaRPr lang="en-NP"/>
          </a:p>
        </p:txBody>
      </p:sp>
      <p:sp>
        <p:nvSpPr>
          <p:cNvPr id="3" name="Footer Placeholder 2">
            <a:extLst>
              <a:ext uri="{FF2B5EF4-FFF2-40B4-BE49-F238E27FC236}">
                <a16:creationId xmlns:a16="http://schemas.microsoft.com/office/drawing/2014/main" id="{286BA252-0C26-702B-B77F-6C4CC337C89A}"/>
              </a:ext>
            </a:extLst>
          </p:cNvPr>
          <p:cNvSpPr>
            <a:spLocks noGrp="1"/>
          </p:cNvSpPr>
          <p:nvPr>
            <p:ph type="ftr" sz="quarter" idx="11"/>
          </p:nvPr>
        </p:nvSpPr>
        <p:spPr/>
        <p:txBody>
          <a:bodyPr/>
          <a:lstStyle/>
          <a:p>
            <a:r>
              <a:rPr lang="en-US"/>
              <a:t>@Kiran Bagale</a:t>
            </a:r>
            <a:endParaRPr lang="en-NP"/>
          </a:p>
        </p:txBody>
      </p:sp>
      <p:sp>
        <p:nvSpPr>
          <p:cNvPr id="4" name="Slide Number Placeholder 3">
            <a:extLst>
              <a:ext uri="{FF2B5EF4-FFF2-40B4-BE49-F238E27FC236}">
                <a16:creationId xmlns:a16="http://schemas.microsoft.com/office/drawing/2014/main" id="{90B27C60-6FDE-48F3-07A8-E7CC1141DCC1}"/>
              </a:ext>
            </a:extLst>
          </p:cNvPr>
          <p:cNvSpPr>
            <a:spLocks noGrp="1"/>
          </p:cNvSpPr>
          <p:nvPr>
            <p:ph type="sldNum" sz="quarter" idx="12"/>
          </p:nvPr>
        </p:nvSpPr>
        <p:spPr/>
        <p:txBody>
          <a:bodyPr/>
          <a:lstStyle/>
          <a:p>
            <a:fld id="{01F3109D-D485-C449-906D-5F5D4F3CBBE8}" type="slidenum">
              <a:rPr lang="en-NP" smtClean="0"/>
              <a:t>25</a:t>
            </a:fld>
            <a:endParaRPr lang="en-NP"/>
          </a:p>
        </p:txBody>
      </p:sp>
      <p:sp>
        <p:nvSpPr>
          <p:cNvPr id="8" name="TextBox 7">
            <a:extLst>
              <a:ext uri="{FF2B5EF4-FFF2-40B4-BE49-F238E27FC236}">
                <a16:creationId xmlns:a16="http://schemas.microsoft.com/office/drawing/2014/main" id="{5CD2FB99-8B7B-0C34-617E-792AA89A9E16}"/>
              </a:ext>
            </a:extLst>
          </p:cNvPr>
          <p:cNvSpPr txBox="1"/>
          <p:nvPr/>
        </p:nvSpPr>
        <p:spPr>
          <a:xfrm>
            <a:off x="884498" y="1097510"/>
            <a:ext cx="10724909" cy="4339650"/>
          </a:xfrm>
          <a:prstGeom prst="rect">
            <a:avLst/>
          </a:prstGeom>
          <a:noFill/>
        </p:spPr>
        <p:txBody>
          <a:bodyPr wrap="square">
            <a:spAutoFit/>
          </a:bodyPr>
          <a:lstStyle/>
          <a:p>
            <a:pPr algn="just"/>
            <a:r>
              <a:rPr lang="en-US" sz="2800" b="1" i="1" dirty="0">
                <a:solidFill>
                  <a:srgbClr val="00B050"/>
                </a:solidFill>
                <a:effectLst/>
                <a:latin typeface="Times New Roman" panose="02020603050405020304" pitchFamily="18" charset="0"/>
                <a:ea typeface="Songti SC" panose="02010600040101010101" pitchFamily="2" charset="-122"/>
                <a:cs typeface="Times New Roman" panose="02020603050405020304" pitchFamily="18" charset="0"/>
              </a:rPr>
              <a:t>A neural network is a directed graph consisting of nodes with interconnecting synaptic and activation links and is characterized by four properties: </a:t>
            </a:r>
            <a:endParaRPr lang="en-US" sz="2800" b="1" dirty="0">
              <a:solidFill>
                <a:srgbClr val="00B050"/>
              </a:solidFill>
              <a:latin typeface="Times New Roman" panose="02020603050405020304" pitchFamily="18" charset="0"/>
              <a:ea typeface="Songti SC" panose="02010600040101010101" pitchFamily="2" charset="-122"/>
              <a:cs typeface="Times New Roman" panose="02020603050405020304" pitchFamily="18" charset="0"/>
            </a:endParaRPr>
          </a:p>
          <a:p>
            <a:pPr marL="514350" indent="-514350" algn="just">
              <a:buFont typeface="+mj-lt"/>
              <a:buAutoNum type="arabicPeriod"/>
            </a:pPr>
            <a:r>
              <a:rPr lang="en-US" sz="2400" b="1" i="1" dirty="0">
                <a:solidFill>
                  <a:srgbClr val="C00000"/>
                </a:solidFill>
                <a:effectLst/>
                <a:latin typeface="Times New Roman" panose="02020603050405020304" pitchFamily="18" charset="0"/>
                <a:ea typeface="Songti SC" panose="02010600040101010101" pitchFamily="2" charset="-122"/>
                <a:cs typeface="Times New Roman" panose="02020603050405020304" pitchFamily="18" charset="0"/>
              </a:rPr>
              <a:t>Each neuron is represented by a set of linear synaptic links, an externally applied bias, and a possibly nonlinear activation link. The bias is represented by a synaptic link connected to an input fixed at </a:t>
            </a:r>
            <a:r>
              <a:rPr lang="en-US" sz="2400" b="1" dirty="0">
                <a:solidFill>
                  <a:srgbClr val="C00000"/>
                </a:solidFill>
                <a:effectLst/>
                <a:latin typeface="Times New Roman" panose="02020603050405020304" pitchFamily="18" charset="0"/>
                <a:ea typeface="Songti SC" panose="02010600040101010101" pitchFamily="2" charset="-122"/>
                <a:cs typeface="Times New Roman" panose="02020603050405020304" pitchFamily="18" charset="0"/>
              </a:rPr>
              <a:t>1</a:t>
            </a:r>
            <a:r>
              <a:rPr lang="en-US" sz="2400" b="1" i="1" dirty="0">
                <a:solidFill>
                  <a:srgbClr val="C00000"/>
                </a:solidFill>
                <a:effectLst/>
                <a:latin typeface="Times New Roman" panose="02020603050405020304" pitchFamily="18" charset="0"/>
                <a:ea typeface="Songti SC" panose="02010600040101010101" pitchFamily="2" charset="-122"/>
                <a:cs typeface="Times New Roman" panose="02020603050405020304" pitchFamily="18" charset="0"/>
              </a:rPr>
              <a:t>. </a:t>
            </a:r>
            <a:endParaRPr lang="en-US" sz="2400" b="1" dirty="0">
              <a:solidFill>
                <a:srgbClr val="C00000"/>
              </a:solidFill>
              <a:effectLst/>
              <a:latin typeface="Times New Roman" panose="02020603050405020304" pitchFamily="18" charset="0"/>
              <a:ea typeface="Songti SC" panose="02010600040101010101" pitchFamily="2" charset="-122"/>
              <a:cs typeface="Times New Roman" panose="02020603050405020304" pitchFamily="18" charset="0"/>
            </a:endParaRPr>
          </a:p>
          <a:p>
            <a:pPr marL="457200" indent="-457200" algn="just">
              <a:buFont typeface="+mj-lt"/>
              <a:buAutoNum type="arabicPeriod"/>
            </a:pPr>
            <a:r>
              <a:rPr lang="en-US" sz="2400" b="1" i="1" dirty="0">
                <a:solidFill>
                  <a:srgbClr val="C00000"/>
                </a:solidFill>
                <a:effectLst/>
                <a:latin typeface="Times New Roman" panose="02020603050405020304" pitchFamily="18" charset="0"/>
                <a:ea typeface="Songti SC" panose="02010600040101010101" pitchFamily="2" charset="-122"/>
                <a:cs typeface="Times New Roman" panose="02020603050405020304" pitchFamily="18" charset="0"/>
              </a:rPr>
              <a:t>The synaptic links of a neuron weight their respective input signals. </a:t>
            </a:r>
            <a:endPar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endParaRPr>
          </a:p>
          <a:p>
            <a:pPr marL="457200" indent="-457200" algn="just">
              <a:buFont typeface="+mj-lt"/>
              <a:buAutoNum type="arabicPeriod"/>
            </a:pP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The</a:t>
            </a:r>
            <a:r>
              <a:rPr lang="en-US" sz="2400" b="1" i="1" spc="10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weighted</a:t>
            </a:r>
            <a:r>
              <a:rPr lang="en-US" sz="2400" b="1" i="1" spc="10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sum</a:t>
            </a:r>
            <a:r>
              <a:rPr lang="en-US" sz="2400" b="1" i="1" spc="10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of</a:t>
            </a:r>
            <a:r>
              <a:rPr lang="en-US" sz="2400" b="1" i="1" spc="10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the</a:t>
            </a:r>
            <a:r>
              <a:rPr lang="en-US" sz="2400" b="1" i="1" spc="10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input</a:t>
            </a:r>
            <a:r>
              <a:rPr lang="en-US" sz="2400" b="1" i="1" spc="10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signals</a:t>
            </a:r>
            <a:r>
              <a:rPr lang="en-US" sz="2400" b="1" i="1" spc="10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defines</a:t>
            </a:r>
            <a:r>
              <a:rPr lang="en-US" sz="2400" b="1" i="1" spc="10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the</a:t>
            </a:r>
            <a:r>
              <a:rPr lang="en-US" sz="2400" b="1" i="1" spc="10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induced</a:t>
            </a:r>
            <a:r>
              <a:rPr lang="en-US" sz="2400" b="1" i="1" spc="10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local</a:t>
            </a:r>
            <a:r>
              <a:rPr lang="en-US" sz="2400" b="1" i="1" spc="10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field</a:t>
            </a:r>
            <a:r>
              <a:rPr lang="en-US" sz="2400" b="1" i="1" spc="10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of</a:t>
            </a:r>
            <a:r>
              <a:rPr lang="en-US" sz="2400" b="1" i="1" spc="10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the</a:t>
            </a:r>
            <a:r>
              <a:rPr lang="en-US" sz="2400" b="1" i="1" spc="10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neuron</a:t>
            </a:r>
            <a:r>
              <a:rPr lang="en-US" sz="2400" b="1" i="1" spc="10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spc="-25"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in</a:t>
            </a:r>
            <a:r>
              <a:rPr lang="en-US" sz="2400" b="1" i="1" spc="-1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question.</a:t>
            </a:r>
            <a:endParaRPr lang="en-US" sz="2400" b="1" spc="-1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endParaRPr>
          </a:p>
          <a:p>
            <a:pPr marL="457200" indent="-457200" algn="just">
              <a:buFont typeface="+mj-lt"/>
              <a:buAutoNum type="arabicPeriod"/>
            </a:pP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The</a:t>
            </a:r>
            <a:r>
              <a:rPr lang="en-US" sz="2400" b="1" i="1" spc="2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activation</a:t>
            </a:r>
            <a:r>
              <a:rPr lang="en-US" sz="2400" b="1" i="1" spc="2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link</a:t>
            </a:r>
            <a:r>
              <a:rPr lang="en-US" sz="2400" b="1" i="1" spc="2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squashes</a:t>
            </a:r>
            <a:r>
              <a:rPr lang="en-US" sz="2400" b="1" i="1" spc="2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the</a:t>
            </a:r>
            <a:r>
              <a:rPr lang="en-US" sz="2400" b="1" i="1" spc="2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induced</a:t>
            </a:r>
            <a:r>
              <a:rPr lang="en-US" sz="2400" b="1" i="1" spc="2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local</a:t>
            </a:r>
            <a:r>
              <a:rPr lang="en-US" sz="2400" b="1" i="1" spc="2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field</a:t>
            </a:r>
            <a:r>
              <a:rPr lang="en-US" sz="2400" b="1" i="1" spc="2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of</a:t>
            </a:r>
            <a:r>
              <a:rPr lang="en-US" sz="2400" b="1" i="1" spc="2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the</a:t>
            </a:r>
            <a:r>
              <a:rPr lang="en-US" sz="2400" b="1" i="1" spc="2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neuron</a:t>
            </a:r>
            <a:r>
              <a:rPr lang="en-US" sz="2400" b="1" i="1" spc="25"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to</a:t>
            </a:r>
            <a:r>
              <a:rPr lang="en-US" sz="2400" b="1" i="1" spc="2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produce</a:t>
            </a:r>
            <a:r>
              <a:rPr lang="en-US" sz="2400" b="1" i="1" spc="2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an</a:t>
            </a:r>
            <a:r>
              <a:rPr lang="en-US" sz="2400" b="1" i="1" spc="2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 </a:t>
            </a:r>
            <a:r>
              <a:rPr lang="en-US" sz="2400" b="1" i="1" spc="-10"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rPr>
              <a:t>output.</a:t>
            </a:r>
            <a:endParaRPr lang="en-US" sz="2400" b="1" dirty="0">
              <a:solidFill>
                <a:srgbClr val="C00000"/>
              </a:solidFill>
              <a:latin typeface="Times New Roman" panose="02020603050405020304" pitchFamily="18" charset="0"/>
              <a:ea typeface="Song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39111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0172D8-7734-BB24-1037-D2923A26E133}"/>
              </a:ext>
            </a:extLst>
          </p:cNvPr>
          <p:cNvSpPr>
            <a:spLocks noGrp="1"/>
          </p:cNvSpPr>
          <p:nvPr>
            <p:ph type="dt" sz="half" idx="10"/>
          </p:nvPr>
        </p:nvSpPr>
        <p:spPr/>
        <p:txBody>
          <a:bodyPr/>
          <a:lstStyle/>
          <a:p>
            <a:r>
              <a:rPr lang="en-US"/>
              <a:t>11/06/2025</a:t>
            </a:r>
            <a:endParaRPr lang="en-NP"/>
          </a:p>
        </p:txBody>
      </p:sp>
      <p:sp>
        <p:nvSpPr>
          <p:cNvPr id="3" name="Footer Placeholder 2">
            <a:extLst>
              <a:ext uri="{FF2B5EF4-FFF2-40B4-BE49-F238E27FC236}">
                <a16:creationId xmlns:a16="http://schemas.microsoft.com/office/drawing/2014/main" id="{F4F2554F-6A2A-083B-C0BA-F432442DE9E6}"/>
              </a:ext>
            </a:extLst>
          </p:cNvPr>
          <p:cNvSpPr>
            <a:spLocks noGrp="1"/>
          </p:cNvSpPr>
          <p:nvPr>
            <p:ph type="ftr" sz="quarter" idx="11"/>
          </p:nvPr>
        </p:nvSpPr>
        <p:spPr/>
        <p:txBody>
          <a:bodyPr/>
          <a:lstStyle/>
          <a:p>
            <a:r>
              <a:rPr lang="en-US"/>
              <a:t>@Kiran Bagale</a:t>
            </a:r>
            <a:endParaRPr lang="en-NP"/>
          </a:p>
        </p:txBody>
      </p:sp>
      <p:sp>
        <p:nvSpPr>
          <p:cNvPr id="4" name="Slide Number Placeholder 3">
            <a:extLst>
              <a:ext uri="{FF2B5EF4-FFF2-40B4-BE49-F238E27FC236}">
                <a16:creationId xmlns:a16="http://schemas.microsoft.com/office/drawing/2014/main" id="{3891E613-0097-704D-F575-52366D815990}"/>
              </a:ext>
            </a:extLst>
          </p:cNvPr>
          <p:cNvSpPr>
            <a:spLocks noGrp="1"/>
          </p:cNvSpPr>
          <p:nvPr>
            <p:ph type="sldNum" sz="quarter" idx="12"/>
          </p:nvPr>
        </p:nvSpPr>
        <p:spPr/>
        <p:txBody>
          <a:bodyPr/>
          <a:lstStyle/>
          <a:p>
            <a:fld id="{01F3109D-D485-C449-906D-5F5D4F3CBBE8}" type="slidenum">
              <a:rPr lang="en-NP" smtClean="0"/>
              <a:t>26</a:t>
            </a:fld>
            <a:endParaRPr lang="en-NP"/>
          </a:p>
        </p:txBody>
      </p:sp>
      <p:pic>
        <p:nvPicPr>
          <p:cNvPr id="7" name="Picture 6">
            <a:extLst>
              <a:ext uri="{FF2B5EF4-FFF2-40B4-BE49-F238E27FC236}">
                <a16:creationId xmlns:a16="http://schemas.microsoft.com/office/drawing/2014/main" id="{6E4D1AAD-9C40-D868-7816-95DD32441325}"/>
              </a:ext>
            </a:extLst>
          </p:cNvPr>
          <p:cNvPicPr>
            <a:picLocks noChangeAspect="1"/>
          </p:cNvPicPr>
          <p:nvPr/>
        </p:nvPicPr>
        <p:blipFill>
          <a:blip r:embed="rId2"/>
          <a:stretch>
            <a:fillRect/>
          </a:stretch>
        </p:blipFill>
        <p:spPr>
          <a:xfrm>
            <a:off x="344467" y="1219683"/>
            <a:ext cx="5751533" cy="4243568"/>
          </a:xfrm>
          <a:prstGeom prst="rect">
            <a:avLst/>
          </a:prstGeom>
        </p:spPr>
      </p:pic>
      <p:sp>
        <p:nvSpPr>
          <p:cNvPr id="8" name="TextBox 7">
            <a:extLst>
              <a:ext uri="{FF2B5EF4-FFF2-40B4-BE49-F238E27FC236}">
                <a16:creationId xmlns:a16="http://schemas.microsoft.com/office/drawing/2014/main" id="{7A8F973A-B155-7BF0-0B7D-488728A1B2C7}"/>
              </a:ext>
            </a:extLst>
          </p:cNvPr>
          <p:cNvSpPr txBox="1"/>
          <p:nvPr/>
        </p:nvSpPr>
        <p:spPr>
          <a:xfrm>
            <a:off x="877747" y="5917168"/>
            <a:ext cx="4666526" cy="369332"/>
          </a:xfrm>
          <a:prstGeom prst="rect">
            <a:avLst/>
          </a:prstGeom>
          <a:noFill/>
        </p:spPr>
        <p:txBody>
          <a:bodyPr wrap="square">
            <a:spAutoFit/>
          </a:bodyPr>
          <a:lstStyle/>
          <a:p>
            <a:r>
              <a:rPr lang="en-US" sz="1800" b="1" dirty="0">
                <a:effectLst/>
                <a:latin typeface="Times New Roman" panose="02020603050405020304" pitchFamily="18" charset="0"/>
                <a:ea typeface="Songti SC" panose="02010600040101010101" pitchFamily="2" charset="-122"/>
                <a:cs typeface="Times New Roman" panose="02020603050405020304" pitchFamily="18" charset="0"/>
              </a:rPr>
              <a:t>FIGURE 10: Signal-flow graph of a neuron. </a:t>
            </a:r>
            <a:endParaRPr lang="en-US" b="1" dirty="0">
              <a:latin typeface="Times New Roman" panose="02020603050405020304" pitchFamily="18" charset="0"/>
              <a:ea typeface="Songti SC" panose="02010600040101010101" pitchFamily="2" charset="-122"/>
              <a:cs typeface="Times New Roman" panose="02020603050405020304" pitchFamily="18" charset="0"/>
            </a:endParaRPr>
          </a:p>
        </p:txBody>
      </p:sp>
      <p:pic>
        <p:nvPicPr>
          <p:cNvPr id="9" name="Picture 8">
            <a:extLst>
              <a:ext uri="{FF2B5EF4-FFF2-40B4-BE49-F238E27FC236}">
                <a16:creationId xmlns:a16="http://schemas.microsoft.com/office/drawing/2014/main" id="{D923C46A-3438-3444-E23A-9BDBD64ED8DB}"/>
              </a:ext>
            </a:extLst>
          </p:cNvPr>
          <p:cNvPicPr>
            <a:picLocks noChangeAspect="1"/>
          </p:cNvPicPr>
          <p:nvPr/>
        </p:nvPicPr>
        <p:blipFill>
          <a:blip r:embed="rId3"/>
          <a:stretch>
            <a:fillRect/>
          </a:stretch>
        </p:blipFill>
        <p:spPr>
          <a:xfrm>
            <a:off x="6096000" y="2040038"/>
            <a:ext cx="4817273" cy="2777924"/>
          </a:xfrm>
          <a:prstGeom prst="rect">
            <a:avLst/>
          </a:prstGeom>
        </p:spPr>
      </p:pic>
      <p:sp>
        <p:nvSpPr>
          <p:cNvPr id="11" name="TextBox 10">
            <a:extLst>
              <a:ext uri="{FF2B5EF4-FFF2-40B4-BE49-F238E27FC236}">
                <a16:creationId xmlns:a16="http://schemas.microsoft.com/office/drawing/2014/main" id="{D1555DB2-B0E3-B997-79C3-3A767454EDE5}"/>
              </a:ext>
            </a:extLst>
          </p:cNvPr>
          <p:cNvSpPr txBox="1"/>
          <p:nvPr/>
        </p:nvSpPr>
        <p:spPr>
          <a:xfrm>
            <a:off x="6258045" y="5917168"/>
            <a:ext cx="4705109" cy="369332"/>
          </a:xfrm>
          <a:prstGeom prst="rect">
            <a:avLst/>
          </a:prstGeom>
          <a:noFill/>
        </p:spPr>
        <p:txBody>
          <a:bodyPr wrap="square">
            <a:spAutoFit/>
          </a:bodyPr>
          <a:lstStyle/>
          <a:p>
            <a:r>
              <a:rPr lang="en-US" sz="1800" b="1" dirty="0">
                <a:effectLst/>
                <a:latin typeface="Times New Roman" panose="02020603050405020304" pitchFamily="18" charset="0"/>
                <a:ea typeface="Songti SC" panose="02010600040101010101" pitchFamily="2" charset="-122"/>
                <a:cs typeface="Times New Roman" panose="02020603050405020304" pitchFamily="18" charset="0"/>
              </a:rPr>
              <a:t>FIGURE 11: Architectural graph of a neuron. </a:t>
            </a:r>
            <a:endParaRPr lang="en-US" b="1" dirty="0">
              <a:latin typeface="Times New Roman" panose="02020603050405020304" pitchFamily="18" charset="0"/>
              <a:ea typeface="Song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9586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9194"/>
          </a:xfrm>
        </p:spPr>
        <p:txBody>
          <a:bodyPr>
            <a:normAutofit/>
          </a:bodyPr>
          <a:lstStyle/>
          <a:p>
            <a:pPr algn="ctr"/>
            <a:r>
              <a:rPr sz="4000" b="1" dirty="0">
                <a:latin typeface="Times New Roman" panose="02020603050405020304" pitchFamily="18" charset="0"/>
                <a:ea typeface="Songti SC" panose="02010600040101010101" pitchFamily="2" charset="-122"/>
                <a:cs typeface="Times New Roman" panose="02020603050405020304" pitchFamily="18" charset="0"/>
              </a:rPr>
              <a:t>Feedback in Neural Networks</a:t>
            </a:r>
          </a:p>
        </p:txBody>
      </p:sp>
      <p:sp>
        <p:nvSpPr>
          <p:cNvPr id="3" name="Content Placeholder 2"/>
          <p:cNvSpPr>
            <a:spLocks noGrp="1"/>
          </p:cNvSpPr>
          <p:nvPr>
            <p:ph idx="1"/>
          </p:nvPr>
        </p:nvSpPr>
        <p:spPr>
          <a:xfrm>
            <a:off x="838200" y="1296365"/>
            <a:ext cx="10515600" cy="4880598"/>
          </a:xfrm>
        </p:spPr>
        <p:txBody>
          <a:bodyPr>
            <a:normAutofit/>
          </a:bodyPr>
          <a:lstStyle/>
          <a:p>
            <a:pPr algn="just"/>
            <a:r>
              <a:rPr lang="en-US" sz="2400" dirty="0">
                <a:latin typeface="Times New Roman" panose="02020603050405020304" pitchFamily="18" charset="0"/>
                <a:ea typeface="Songti SC" panose="02010600040101010101" pitchFamily="2" charset="-122"/>
                <a:cs typeface="Times New Roman" panose="02020603050405020304" pitchFamily="18" charset="0"/>
              </a:rPr>
              <a:t>Feedback introduces memory into the network (recurrent architecture).</a:t>
            </a:r>
          </a:p>
          <a:p>
            <a:pPr algn="just"/>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Indeed, feedback occurs in almost every part of the nervous system of every animal (Freeman, 1975). </a:t>
            </a:r>
            <a:endParaRPr lang="en-US" sz="2400" dirty="0">
              <a:latin typeface="Times New Roman" panose="02020603050405020304" pitchFamily="18" charset="0"/>
              <a:ea typeface="Songti SC" panose="02010600040101010101" pitchFamily="2" charset="-122"/>
              <a:cs typeface="Times New Roman" panose="02020603050405020304" pitchFamily="18" charset="0"/>
            </a:endParaRPr>
          </a:p>
          <a:p>
            <a:pPr algn="just"/>
            <a:r>
              <a:rPr lang="en-US" sz="2400" dirty="0">
                <a:latin typeface="Times New Roman" panose="02020603050405020304" pitchFamily="18" charset="0"/>
                <a:ea typeface="Songti SC" panose="02010600040101010101" pitchFamily="2" charset="-122"/>
                <a:cs typeface="Times New Roman" panose="02020603050405020304" pitchFamily="18" charset="0"/>
              </a:rPr>
              <a:t>Network types: Feedforward, Feedback (Recurrent), Lateral connections.</a:t>
            </a:r>
          </a:p>
          <a:p>
            <a:pPr algn="just"/>
            <a:r>
              <a:rPr lang="en-US" sz="2400" dirty="0">
                <a:latin typeface="Times New Roman" panose="02020603050405020304" pitchFamily="18" charset="0"/>
                <a:ea typeface="Songti SC" panose="02010600040101010101" pitchFamily="2" charset="-122"/>
                <a:cs typeface="Times New Roman" panose="02020603050405020304" pitchFamily="18" charset="0"/>
              </a:rPr>
              <a:t>Architecture defines learning capacity and performance.</a:t>
            </a:r>
          </a:p>
          <a:p>
            <a:pPr marL="0" indent="0" algn="just">
              <a:buNone/>
            </a:pPr>
            <a:r>
              <a:rPr sz="2400" dirty="0">
                <a:latin typeface="Times New Roman" panose="02020603050405020304" pitchFamily="18" charset="0"/>
                <a:ea typeface="Songti SC" panose="02010600040101010101" pitchFamily="2" charset="-122"/>
                <a:cs typeface="Times New Roman" panose="02020603050405020304" pitchFamily="18" charset="0"/>
              </a:rPr>
              <a:t> </a:t>
            </a:r>
            <a:endParaRPr lang="en-US" sz="2400" dirty="0">
              <a:latin typeface="Times New Roman" panose="02020603050405020304" pitchFamily="18" charset="0"/>
              <a:ea typeface="Songti SC" panose="02010600040101010101" pitchFamily="2" charset="-122"/>
              <a:cs typeface="Times New Roman" panose="02020603050405020304" pitchFamily="18" charset="0"/>
            </a:endParaRPr>
          </a:p>
          <a:p>
            <a:pPr marL="0" indent="0" algn="just">
              <a:buNone/>
            </a:pPr>
            <a:r>
              <a:rPr sz="2400" dirty="0">
                <a:latin typeface="Times New Roman" panose="02020603050405020304" pitchFamily="18" charset="0"/>
                <a:ea typeface="Songti SC" panose="02010600040101010101" pitchFamily="2" charset="-122"/>
                <a:cs typeface="Times New Roman" panose="02020603050405020304" pitchFamily="18" charset="0"/>
              </a:rPr>
              <a:t>Feedforward: No cycles (MLP)</a:t>
            </a:r>
          </a:p>
          <a:p>
            <a:pPr marL="0" indent="0" algn="just">
              <a:buNone/>
            </a:pPr>
            <a:r>
              <a:rPr sz="2400" dirty="0">
                <a:latin typeface="Times New Roman" panose="02020603050405020304" pitchFamily="18" charset="0"/>
                <a:ea typeface="Songti SC" panose="02010600040101010101" pitchFamily="2" charset="-122"/>
                <a:cs typeface="Times New Roman" panose="02020603050405020304" pitchFamily="18" charset="0"/>
              </a:rPr>
              <a:t>- Feedback: Cycles present (e.g., Hopfield)</a:t>
            </a:r>
          </a:p>
          <a:p>
            <a:pPr marL="0" indent="0" algn="just">
              <a:buNone/>
            </a:pPr>
            <a:r>
              <a:rPr sz="2400" dirty="0">
                <a:latin typeface="Times New Roman" panose="02020603050405020304" pitchFamily="18" charset="0"/>
                <a:ea typeface="Songti SC" panose="02010600040101010101" pitchFamily="2" charset="-122"/>
                <a:cs typeface="Times New Roman" panose="02020603050405020304" pitchFamily="18" charset="0"/>
              </a:rPr>
              <a:t>- Used for memory and sequences</a:t>
            </a:r>
          </a:p>
        </p:txBody>
      </p:sp>
      <p:sp>
        <p:nvSpPr>
          <p:cNvPr id="4" name="Date Placeholder 3">
            <a:extLst>
              <a:ext uri="{FF2B5EF4-FFF2-40B4-BE49-F238E27FC236}">
                <a16:creationId xmlns:a16="http://schemas.microsoft.com/office/drawing/2014/main" id="{F0BCF7A0-D3CC-0994-F0F6-17E0B058EEF5}"/>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C9C45281-03A1-3BF4-7481-A83F396A9CDA}"/>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8FA58A07-B3BB-7E3E-503D-3010D9576806}"/>
              </a:ext>
            </a:extLst>
          </p:cNvPr>
          <p:cNvSpPr>
            <a:spLocks noGrp="1"/>
          </p:cNvSpPr>
          <p:nvPr>
            <p:ph type="sldNum" sz="quarter" idx="12"/>
          </p:nvPr>
        </p:nvSpPr>
        <p:spPr/>
        <p:txBody>
          <a:bodyPr/>
          <a:lstStyle/>
          <a:p>
            <a:fld id="{01F3109D-D485-C449-906D-5F5D4F3CBBE8}" type="slidenum">
              <a:rPr lang="en-NP" smtClean="0"/>
              <a:t>27</a:t>
            </a:fld>
            <a:endParaRPr lang="en-NP"/>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8111CD-5C9E-5EA0-C31F-27F206E3FF1E}"/>
              </a:ext>
            </a:extLst>
          </p:cNvPr>
          <p:cNvSpPr>
            <a:spLocks noGrp="1"/>
          </p:cNvSpPr>
          <p:nvPr>
            <p:ph idx="1"/>
          </p:nvPr>
        </p:nvSpPr>
        <p:spPr>
          <a:xfrm>
            <a:off x="838200" y="740780"/>
            <a:ext cx="10515600" cy="5436183"/>
          </a:xfrm>
        </p:spPr>
        <p:txBody>
          <a:bodyPr/>
          <a:lstStyle/>
          <a:p>
            <a:pPr algn="just"/>
            <a:r>
              <a:rPr lang="en-NP" sz="2400" dirty="0">
                <a:latin typeface="Times New Roman" panose="02020603050405020304" pitchFamily="18" charset="0"/>
                <a:ea typeface="Songti SC" panose="02010600040101010101" pitchFamily="2" charset="-122"/>
                <a:cs typeface="Times New Roman" panose="02020603050405020304" pitchFamily="18" charset="0"/>
              </a:rPr>
              <a:t>Suppose we have a linear system </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consisting of a forward path and a feedback path that are characterized by the “operators” </a:t>
            </a:r>
            <a:r>
              <a:rPr lang="en-US" sz="2400" b="1" dirty="0">
                <a:effectLst/>
                <a:latin typeface="Times New Roman" panose="02020603050405020304" pitchFamily="18" charset="0"/>
                <a:ea typeface="Songti SC" panose="02010600040101010101" pitchFamily="2" charset="-122"/>
                <a:cs typeface="Times New Roman" panose="02020603050405020304" pitchFamily="18" charset="0"/>
              </a:rPr>
              <a:t>A </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and </a:t>
            </a:r>
            <a:r>
              <a:rPr lang="en-US" sz="2400" b="1" dirty="0">
                <a:effectLst/>
                <a:latin typeface="Times New Roman" panose="02020603050405020304" pitchFamily="18" charset="0"/>
                <a:ea typeface="Songti SC" panose="02010600040101010101" pitchFamily="2" charset="-122"/>
                <a:cs typeface="Times New Roman" panose="02020603050405020304" pitchFamily="18" charset="0"/>
              </a:rPr>
              <a:t>B</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 respectively. </a:t>
            </a:r>
          </a:p>
          <a:p>
            <a:pPr algn="just"/>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In particular, the output of the forward channel determines in part its own output through the feedback channel. </a:t>
            </a:r>
            <a:endParaRPr lang="en-US" sz="2400" dirty="0">
              <a:latin typeface="Times New Roman" panose="02020603050405020304" pitchFamily="18" charset="0"/>
              <a:ea typeface="Songti SC" panose="02010600040101010101" pitchFamily="2" charset="-122"/>
              <a:cs typeface="Times New Roman" panose="02020603050405020304" pitchFamily="18" charset="0"/>
            </a:endParaRPr>
          </a:p>
          <a:p>
            <a:pPr marL="0" indent="0">
              <a:buNone/>
            </a:pPr>
            <a:endParaRPr lang="en-NP" dirty="0">
              <a:latin typeface="Times New Roman" panose="02020603050405020304" pitchFamily="18" charset="0"/>
              <a:ea typeface="Songti SC" panose="02010600040101010101" pitchFamily="2" charset="-122"/>
              <a:cs typeface="Times New Roman" panose="02020603050405020304" pitchFamily="18" charset="0"/>
            </a:endParaRPr>
          </a:p>
        </p:txBody>
      </p:sp>
      <p:sp>
        <p:nvSpPr>
          <p:cNvPr id="4" name="Date Placeholder 3">
            <a:extLst>
              <a:ext uri="{FF2B5EF4-FFF2-40B4-BE49-F238E27FC236}">
                <a16:creationId xmlns:a16="http://schemas.microsoft.com/office/drawing/2014/main" id="{2A15F785-BB2B-CCB4-8F72-609D9F3CCB0A}"/>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24B1DE0A-7449-A1D0-B6E4-E6F054763EE3}"/>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63285F9C-E14C-A108-6EA0-4834E965CD66}"/>
              </a:ext>
            </a:extLst>
          </p:cNvPr>
          <p:cNvSpPr>
            <a:spLocks noGrp="1"/>
          </p:cNvSpPr>
          <p:nvPr>
            <p:ph type="sldNum" sz="quarter" idx="12"/>
          </p:nvPr>
        </p:nvSpPr>
        <p:spPr/>
        <p:txBody>
          <a:bodyPr/>
          <a:lstStyle/>
          <a:p>
            <a:fld id="{01F3109D-D485-C449-906D-5F5D4F3CBBE8}" type="slidenum">
              <a:rPr lang="en-NP" smtClean="0"/>
              <a:t>28</a:t>
            </a:fld>
            <a:endParaRPr lang="en-NP"/>
          </a:p>
        </p:txBody>
      </p:sp>
      <p:pic>
        <p:nvPicPr>
          <p:cNvPr id="7" name="Picture 6">
            <a:extLst>
              <a:ext uri="{FF2B5EF4-FFF2-40B4-BE49-F238E27FC236}">
                <a16:creationId xmlns:a16="http://schemas.microsoft.com/office/drawing/2014/main" id="{9C9F22DF-6DC3-6189-5441-7C7705624836}"/>
              </a:ext>
            </a:extLst>
          </p:cNvPr>
          <p:cNvPicPr>
            <a:picLocks noChangeAspect="1"/>
          </p:cNvPicPr>
          <p:nvPr/>
        </p:nvPicPr>
        <p:blipFill>
          <a:blip r:embed="rId3"/>
          <a:stretch>
            <a:fillRect/>
          </a:stretch>
        </p:blipFill>
        <p:spPr>
          <a:xfrm>
            <a:off x="3147349" y="2389520"/>
            <a:ext cx="6934200" cy="1232524"/>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0F83790-7DC8-A9AD-FD1E-AE6E9C6D4383}"/>
                  </a:ext>
                </a:extLst>
              </p:cNvPr>
              <p:cNvSpPr txBox="1"/>
              <p:nvPr/>
            </p:nvSpPr>
            <p:spPr>
              <a:xfrm>
                <a:off x="1342662" y="3699174"/>
                <a:ext cx="10011137" cy="1569660"/>
              </a:xfrm>
              <a:prstGeom prst="rect">
                <a:avLst/>
              </a:prstGeom>
              <a:noFill/>
            </p:spPr>
            <p:txBody>
              <a:bodyPr wrap="square">
                <a:spAutoFit/>
              </a:bodyPr>
              <a:lstStyle/>
              <a:p>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where the square brackets are included to emphasize that </a:t>
                </a:r>
                <a:r>
                  <a:rPr lang="en-US" sz="2400" b="1" dirty="0">
                    <a:effectLst/>
                    <a:latin typeface="Times New Roman" panose="02020603050405020304" pitchFamily="18" charset="0"/>
                    <a:ea typeface="Songti SC" panose="02010600040101010101" pitchFamily="2" charset="-122"/>
                    <a:cs typeface="Times New Roman" panose="02020603050405020304" pitchFamily="18" charset="0"/>
                  </a:rPr>
                  <a:t>A </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and </a:t>
                </a:r>
                <a:r>
                  <a:rPr lang="en-US" sz="2400" b="1" dirty="0">
                    <a:effectLst/>
                    <a:latin typeface="Times New Roman" panose="02020603050405020304" pitchFamily="18" charset="0"/>
                    <a:ea typeface="Songti SC" panose="02010600040101010101" pitchFamily="2" charset="-122"/>
                    <a:cs typeface="Times New Roman" panose="02020603050405020304" pitchFamily="18" charset="0"/>
                  </a:rPr>
                  <a:t>B </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act as </a:t>
                </a:r>
                <a:r>
                  <a:rPr lang="en-US" sz="2400" i="1" dirty="0">
                    <a:effectLst/>
                    <a:latin typeface="Times New Roman" panose="02020603050405020304" pitchFamily="18" charset="0"/>
                    <a:ea typeface="Songti SC" panose="02010600040101010101" pitchFamily="2" charset="-122"/>
                    <a:cs typeface="Times New Roman" panose="02020603050405020304" pitchFamily="18" charset="0"/>
                  </a:rPr>
                  <a:t>operators. </a:t>
                </a:r>
                <a:endParaRPr lang="en-US" sz="2400" dirty="0">
                  <a:latin typeface="Times New Roman" panose="02020603050405020304" pitchFamily="18" charset="0"/>
                  <a:ea typeface="Songti SC" panose="02010600040101010101" pitchFamily="2" charset="-122"/>
                  <a:cs typeface="Times New Roman" panose="02020603050405020304" pitchFamily="18" charset="0"/>
                </a:endParaRPr>
              </a:p>
              <a:p>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Eliminating </a:t>
                </a:r>
                <a14:m>
                  <m:oMath xmlns:m="http://schemas.openxmlformats.org/officeDocument/2006/math">
                    <m:r>
                      <a:rPr lang="en-US" sz="2400" i="1" dirty="0" smtClean="0">
                        <a:latin typeface="Cambria Math" panose="02040503050406030204" pitchFamily="18" charset="0"/>
                        <a:ea typeface="Songti SC" panose="02010600040101010101" pitchFamily="2" charset="-122"/>
                      </a:rPr>
                      <m:t>𝑥</m:t>
                    </m:r>
                    <m:r>
                      <a:rPr lang="en-US" sz="2400" i="1" baseline="-25000" dirty="0" smtClean="0">
                        <a:latin typeface="Cambria Math" panose="02040503050406030204" pitchFamily="18" charset="0"/>
                        <a:ea typeface="Songti SC" panose="02010600040101010101" pitchFamily="2" charset="-122"/>
                      </a:rPr>
                      <m:t>𝑗</m:t>
                    </m:r>
                    <m:r>
                      <a:rPr lang="en-US" sz="2400" i="1" dirty="0" smtClean="0">
                        <a:latin typeface="Cambria Math" panose="02040503050406030204" pitchFamily="18" charset="0"/>
                        <a:ea typeface="Songti SC" panose="02010600040101010101" pitchFamily="2" charset="-122"/>
                      </a:rPr>
                      <m:t>’</m:t>
                    </m:r>
                    <m:r>
                      <a:rPr lang="en-US" sz="2400" i="1" dirty="0" smtClean="0">
                        <a:effectLst/>
                        <a:latin typeface="Cambria Math" panose="02040503050406030204" pitchFamily="18" charset="0"/>
                        <a:ea typeface="Songti SC" panose="02010600040101010101" pitchFamily="2" charset="-122"/>
                      </a:rPr>
                      <m:t>(</m:t>
                    </m:r>
                    <m:r>
                      <a:rPr lang="en-US" sz="2400" i="1" dirty="0" smtClean="0">
                        <a:effectLst/>
                        <a:latin typeface="Cambria Math" panose="02040503050406030204" pitchFamily="18" charset="0"/>
                        <a:ea typeface="Songti SC" panose="02010600040101010101" pitchFamily="2" charset="-122"/>
                      </a:rPr>
                      <m:t>𝑛</m:t>
                    </m:r>
                    <m:r>
                      <a:rPr lang="en-US" sz="2400" i="1" dirty="0">
                        <a:effectLst/>
                        <a:latin typeface="Cambria Math" panose="02040503050406030204" pitchFamily="18" charset="0"/>
                        <a:ea typeface="Songti SC" panose="02010600040101010101" pitchFamily="2" charset="-122"/>
                      </a:rPr>
                      <m:t>) </m:t>
                    </m:r>
                  </m:oMath>
                </a14:m>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between </a:t>
                </a:r>
                <a:r>
                  <a:rPr lang="en-US" sz="2400" dirty="0" err="1">
                    <a:effectLst/>
                    <a:latin typeface="Times New Roman" panose="02020603050405020304" pitchFamily="18" charset="0"/>
                    <a:ea typeface="Songti SC" panose="02010600040101010101" pitchFamily="2" charset="-122"/>
                    <a:cs typeface="Times New Roman" panose="02020603050405020304" pitchFamily="18" charset="0"/>
                  </a:rPr>
                  <a:t>Eqs</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 (16) and (17), we get</a:t>
                </a:r>
                <a:br>
                  <a:rPr lang="en-US" sz="2400" dirty="0">
                    <a:effectLst/>
                    <a:latin typeface="Times New Roman" panose="02020603050405020304" pitchFamily="18" charset="0"/>
                    <a:ea typeface="Songti SC" panose="02010600040101010101" pitchFamily="2" charset="-122"/>
                    <a:cs typeface="Times New Roman" panose="02020603050405020304" pitchFamily="18" charset="0"/>
                  </a:rPr>
                </a:br>
                <a:endParaRPr lang="en-US" sz="2400" dirty="0">
                  <a:latin typeface="Times New Roman" panose="02020603050405020304" pitchFamily="18" charset="0"/>
                  <a:ea typeface="Songti SC" panose="02010600040101010101" pitchFamily="2" charset="-122"/>
                  <a:cs typeface="Times New Roman" panose="02020603050405020304" pitchFamily="18" charset="0"/>
                </a:endParaRPr>
              </a:p>
            </p:txBody>
          </p:sp>
        </mc:Choice>
        <mc:Fallback>
          <p:sp>
            <p:nvSpPr>
              <p:cNvPr id="9" name="TextBox 8">
                <a:extLst>
                  <a:ext uri="{FF2B5EF4-FFF2-40B4-BE49-F238E27FC236}">
                    <a16:creationId xmlns:a16="http://schemas.microsoft.com/office/drawing/2014/main" id="{A0F83790-7DC8-A9AD-FD1E-AE6E9C6D4383}"/>
                  </a:ext>
                </a:extLst>
              </p:cNvPr>
              <p:cNvSpPr txBox="1">
                <a:spLocks noRot="1" noChangeAspect="1" noMove="1" noResize="1" noEditPoints="1" noAdjustHandles="1" noChangeArrowheads="1" noChangeShapeType="1" noTextEdit="1"/>
              </p:cNvSpPr>
              <p:nvPr/>
            </p:nvSpPr>
            <p:spPr>
              <a:xfrm>
                <a:off x="1342662" y="3699174"/>
                <a:ext cx="10011137" cy="1569660"/>
              </a:xfrm>
              <a:prstGeom prst="rect">
                <a:avLst/>
              </a:prstGeom>
              <a:blipFill>
                <a:blip r:embed="rId4"/>
                <a:stretch>
                  <a:fillRect l="-887" t="-3226"/>
                </a:stretch>
              </a:blipFill>
            </p:spPr>
            <p:txBody>
              <a:bodyPr/>
              <a:lstStyle/>
              <a:p>
                <a:r>
                  <a:rPr lang="en-NP">
                    <a:noFill/>
                  </a:rPr>
                  <a:t> </a:t>
                </a:r>
              </a:p>
            </p:txBody>
          </p:sp>
        </mc:Fallback>
      </mc:AlternateContent>
      <p:pic>
        <p:nvPicPr>
          <p:cNvPr id="10" name="Picture 9">
            <a:extLst>
              <a:ext uri="{FF2B5EF4-FFF2-40B4-BE49-F238E27FC236}">
                <a16:creationId xmlns:a16="http://schemas.microsoft.com/office/drawing/2014/main" id="{7E4A02FF-1029-A8A2-4836-5CEB7D8EBE15}"/>
              </a:ext>
            </a:extLst>
          </p:cNvPr>
          <p:cNvPicPr>
            <a:picLocks noChangeAspect="1"/>
          </p:cNvPicPr>
          <p:nvPr/>
        </p:nvPicPr>
        <p:blipFill>
          <a:blip r:embed="rId5"/>
          <a:stretch>
            <a:fillRect/>
          </a:stretch>
        </p:blipFill>
        <p:spPr>
          <a:xfrm>
            <a:off x="2309149" y="4996736"/>
            <a:ext cx="7772400" cy="902970"/>
          </a:xfrm>
          <a:prstGeom prst="rect">
            <a:avLst/>
          </a:prstGeom>
        </p:spPr>
      </p:pic>
    </p:spTree>
    <p:extLst>
      <p:ext uri="{BB962C8B-B14F-4D97-AF65-F5344CB8AC3E}">
        <p14:creationId xmlns:p14="http://schemas.microsoft.com/office/powerpoint/2010/main" val="1087706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4AFA31-EB4A-3836-97F9-124AF91DA172}"/>
              </a:ext>
            </a:extLst>
          </p:cNvPr>
          <p:cNvSpPr>
            <a:spLocks noGrp="1"/>
          </p:cNvSpPr>
          <p:nvPr>
            <p:ph type="dt" sz="half" idx="10"/>
          </p:nvPr>
        </p:nvSpPr>
        <p:spPr/>
        <p:txBody>
          <a:bodyPr/>
          <a:lstStyle/>
          <a:p>
            <a:r>
              <a:rPr lang="en-US"/>
              <a:t>11/06/2025</a:t>
            </a:r>
            <a:endParaRPr lang="en-NP"/>
          </a:p>
        </p:txBody>
      </p:sp>
      <p:sp>
        <p:nvSpPr>
          <p:cNvPr id="3" name="Footer Placeholder 2">
            <a:extLst>
              <a:ext uri="{FF2B5EF4-FFF2-40B4-BE49-F238E27FC236}">
                <a16:creationId xmlns:a16="http://schemas.microsoft.com/office/drawing/2014/main" id="{D8BED7B9-A02B-F3E8-24E2-3C0CD1A12936}"/>
              </a:ext>
            </a:extLst>
          </p:cNvPr>
          <p:cNvSpPr>
            <a:spLocks noGrp="1"/>
          </p:cNvSpPr>
          <p:nvPr>
            <p:ph type="ftr" sz="quarter" idx="11"/>
          </p:nvPr>
        </p:nvSpPr>
        <p:spPr/>
        <p:txBody>
          <a:bodyPr/>
          <a:lstStyle/>
          <a:p>
            <a:r>
              <a:rPr lang="en-US"/>
              <a:t>@Kiran Bagale</a:t>
            </a:r>
            <a:endParaRPr lang="en-NP"/>
          </a:p>
        </p:txBody>
      </p:sp>
      <p:sp>
        <p:nvSpPr>
          <p:cNvPr id="4" name="Slide Number Placeholder 3">
            <a:extLst>
              <a:ext uri="{FF2B5EF4-FFF2-40B4-BE49-F238E27FC236}">
                <a16:creationId xmlns:a16="http://schemas.microsoft.com/office/drawing/2014/main" id="{F6033D93-5208-CDB1-8643-B57374BC8A31}"/>
              </a:ext>
            </a:extLst>
          </p:cNvPr>
          <p:cNvSpPr>
            <a:spLocks noGrp="1"/>
          </p:cNvSpPr>
          <p:nvPr>
            <p:ph type="sldNum" sz="quarter" idx="12"/>
          </p:nvPr>
        </p:nvSpPr>
        <p:spPr/>
        <p:txBody>
          <a:bodyPr/>
          <a:lstStyle/>
          <a:p>
            <a:fld id="{01F3109D-D485-C449-906D-5F5D4F3CBBE8}" type="slidenum">
              <a:rPr lang="en-NP" smtClean="0"/>
              <a:t>29</a:t>
            </a:fld>
            <a:endParaRPr lang="en-NP"/>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201CABD-71A0-DF6C-0576-D86063211505}"/>
                  </a:ext>
                </a:extLst>
              </p:cNvPr>
              <p:cNvSpPr txBox="1"/>
              <p:nvPr/>
            </p:nvSpPr>
            <p:spPr>
              <a:xfrm>
                <a:off x="838200" y="501650"/>
                <a:ext cx="10609162" cy="1754326"/>
              </a:xfrm>
              <a:prstGeom prst="rect">
                <a:avLst/>
              </a:prstGeom>
              <a:noFill/>
            </p:spPr>
            <p:txBody>
              <a:bodyPr wrap="square">
                <a:spAutoFit/>
              </a:bodyPr>
              <a:lstStyle/>
              <a:p>
                <a:pPr algn="just"/>
                <a:r>
                  <a:rPr lang="en-US" sz="2800" dirty="0">
                    <a:effectLst/>
                    <a:latin typeface="Times New Roman" panose="02020603050405020304" pitchFamily="18" charset="0"/>
                    <a:ea typeface="Songti SC" panose="02010600040101010101" pitchFamily="2" charset="-122"/>
                    <a:cs typeface="Times New Roman" panose="02020603050405020304" pitchFamily="18" charset="0"/>
                  </a:rPr>
                  <a:t>Consider, for example, the single-loop feedback system </a:t>
                </a:r>
                <a:r>
                  <a:rPr lang="en-US" sz="2800" dirty="0">
                    <a:latin typeface="Times New Roman" panose="02020603050405020304" pitchFamily="18" charset="0"/>
                    <a:ea typeface="Songti SC" panose="02010600040101010101" pitchFamily="2" charset="-122"/>
                    <a:cs typeface="Times New Roman" panose="02020603050405020304" pitchFamily="18" charset="0"/>
                  </a:rPr>
                  <a:t>having</a:t>
                </a:r>
                <a:r>
                  <a:rPr lang="en-US" sz="2800" dirty="0">
                    <a:effectLst/>
                    <a:latin typeface="Times New Roman" panose="02020603050405020304" pitchFamily="18" charset="0"/>
                    <a:ea typeface="Songti SC" panose="02010600040101010101" pitchFamily="2" charset="-122"/>
                    <a:cs typeface="Times New Roman" panose="02020603050405020304" pitchFamily="18" charset="0"/>
                  </a:rPr>
                  <a:t> </a:t>
                </a:r>
                <a:r>
                  <a:rPr lang="en-US" sz="2400" b="1" dirty="0">
                    <a:effectLst/>
                    <a:latin typeface="Times New Roman" panose="02020603050405020304" pitchFamily="18" charset="0"/>
                    <a:ea typeface="Songti SC" panose="02010600040101010101" pitchFamily="2" charset="-122"/>
                    <a:cs typeface="Times New Roman" panose="02020603050405020304" pitchFamily="18" charset="0"/>
                  </a:rPr>
                  <a:t>A </a:t>
                </a:r>
                <a:r>
                  <a:rPr lang="en-US" sz="2400" dirty="0">
                    <a:latin typeface="Times New Roman" panose="02020603050405020304" pitchFamily="18" charset="0"/>
                    <a:ea typeface="Songti SC" panose="02010600040101010101" pitchFamily="2" charset="-122"/>
                    <a:cs typeface="Times New Roman" panose="02020603050405020304" pitchFamily="18" charset="0"/>
                  </a:rPr>
                  <a:t>as a</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 fixed weight </a:t>
                </a:r>
                <a14:m>
                  <m:oMath xmlns:m="http://schemas.openxmlformats.org/officeDocument/2006/math">
                    <m:r>
                      <a:rPr lang="en-US" sz="2400" i="1" dirty="0" smtClean="0">
                        <a:effectLst/>
                        <a:latin typeface="Cambria Math" panose="02040503050406030204" pitchFamily="18" charset="0"/>
                        <a:ea typeface="Songti SC" panose="02010600040101010101" pitchFamily="2" charset="-122"/>
                      </a:rPr>
                      <m:t>𝑤</m:t>
                    </m:r>
                  </m:oMath>
                </a14:m>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 and </a:t>
                </a:r>
                <a:r>
                  <a:rPr lang="en-US" sz="2400" b="1" dirty="0">
                    <a:effectLst/>
                    <a:latin typeface="Times New Roman" panose="02020603050405020304" pitchFamily="18" charset="0"/>
                    <a:ea typeface="Songti SC" panose="02010600040101010101" pitchFamily="2" charset="-122"/>
                    <a:cs typeface="Times New Roman" panose="02020603050405020304" pitchFamily="18" charset="0"/>
                  </a:rPr>
                  <a:t>B </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as a </a:t>
                </a:r>
                <a:r>
                  <a:rPr lang="en-US" sz="2400" i="1" dirty="0">
                    <a:effectLst/>
                    <a:latin typeface="Times New Roman" panose="02020603050405020304" pitchFamily="18" charset="0"/>
                    <a:ea typeface="Songti SC" panose="02010600040101010101" pitchFamily="2" charset="-122"/>
                    <a:cs typeface="Times New Roman" panose="02020603050405020304" pitchFamily="18" charset="0"/>
                  </a:rPr>
                  <a:t>unit-delay operator z</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-1, whose output is delayed with respect to the input by one time unit. </a:t>
                </a:r>
                <a:endParaRPr lang="en-US" sz="2400" dirty="0">
                  <a:latin typeface="Times New Roman" panose="02020603050405020304" pitchFamily="18" charset="0"/>
                  <a:ea typeface="Songti SC" panose="02010600040101010101" pitchFamily="2" charset="-122"/>
                  <a:cs typeface="Times New Roman" panose="02020603050405020304" pitchFamily="18" charset="0"/>
                </a:endParaRPr>
              </a:p>
              <a:p>
                <a:pPr algn="just"/>
                <a:endParaRPr lang="en-US" sz="2800" dirty="0">
                  <a:latin typeface="Times New Roman" panose="02020603050405020304" pitchFamily="18" charset="0"/>
                  <a:ea typeface="Songti SC" panose="02010600040101010101" pitchFamily="2" charset="-122"/>
                  <a:cs typeface="Times New Roman" panose="02020603050405020304" pitchFamily="18" charset="0"/>
                </a:endParaRPr>
              </a:p>
            </p:txBody>
          </p:sp>
        </mc:Choice>
        <mc:Fallback>
          <p:sp>
            <p:nvSpPr>
              <p:cNvPr id="7" name="TextBox 6">
                <a:extLst>
                  <a:ext uri="{FF2B5EF4-FFF2-40B4-BE49-F238E27FC236}">
                    <a16:creationId xmlns:a16="http://schemas.microsoft.com/office/drawing/2014/main" id="{B201CABD-71A0-DF6C-0576-D86063211505}"/>
                  </a:ext>
                </a:extLst>
              </p:cNvPr>
              <p:cNvSpPr txBox="1">
                <a:spLocks noRot="1" noChangeAspect="1" noMove="1" noResize="1" noEditPoints="1" noAdjustHandles="1" noChangeArrowheads="1" noChangeShapeType="1" noTextEdit="1"/>
              </p:cNvSpPr>
              <p:nvPr/>
            </p:nvSpPr>
            <p:spPr>
              <a:xfrm>
                <a:off x="838200" y="501650"/>
                <a:ext cx="10609162" cy="1754326"/>
              </a:xfrm>
              <a:prstGeom prst="rect">
                <a:avLst/>
              </a:prstGeom>
              <a:blipFill>
                <a:blip r:embed="rId2"/>
                <a:stretch>
                  <a:fillRect l="-1196" t="-3597" r="-837"/>
                </a:stretch>
              </a:blipFill>
            </p:spPr>
            <p:txBody>
              <a:bodyPr/>
              <a:lstStyle/>
              <a:p>
                <a:r>
                  <a:rPr lang="en-NP">
                    <a:noFill/>
                  </a:rPr>
                  <a:t> </a:t>
                </a:r>
              </a:p>
            </p:txBody>
          </p:sp>
        </mc:Fallback>
      </mc:AlternateContent>
      <p:pic>
        <p:nvPicPr>
          <p:cNvPr id="8" name="Picture 7">
            <a:extLst>
              <a:ext uri="{FF2B5EF4-FFF2-40B4-BE49-F238E27FC236}">
                <a16:creationId xmlns:a16="http://schemas.microsoft.com/office/drawing/2014/main" id="{00ED51A6-3F1D-2E76-5BA0-4BCE1FE9DC18}"/>
              </a:ext>
            </a:extLst>
          </p:cNvPr>
          <p:cNvPicPr>
            <a:picLocks noChangeAspect="1"/>
          </p:cNvPicPr>
          <p:nvPr/>
        </p:nvPicPr>
        <p:blipFill>
          <a:blip r:embed="rId3"/>
          <a:stretch>
            <a:fillRect/>
          </a:stretch>
        </p:blipFill>
        <p:spPr>
          <a:xfrm>
            <a:off x="1200150" y="3182624"/>
            <a:ext cx="5029200" cy="2057400"/>
          </a:xfrm>
          <a:prstGeom prst="rect">
            <a:avLst/>
          </a:prstGeom>
        </p:spPr>
      </p:pic>
      <p:sp>
        <p:nvSpPr>
          <p:cNvPr id="10" name="TextBox 9">
            <a:extLst>
              <a:ext uri="{FF2B5EF4-FFF2-40B4-BE49-F238E27FC236}">
                <a16:creationId xmlns:a16="http://schemas.microsoft.com/office/drawing/2014/main" id="{DE603764-C53B-5D4E-7A29-DD05D7B6EFC2}"/>
              </a:ext>
            </a:extLst>
          </p:cNvPr>
          <p:cNvSpPr txBox="1"/>
          <p:nvPr/>
        </p:nvSpPr>
        <p:spPr>
          <a:xfrm>
            <a:off x="3055716" y="5624205"/>
            <a:ext cx="7082983" cy="369332"/>
          </a:xfrm>
          <a:prstGeom prst="rect">
            <a:avLst/>
          </a:prstGeom>
          <a:noFill/>
        </p:spPr>
        <p:txBody>
          <a:bodyPr wrap="square">
            <a:spAutoFit/>
          </a:bodyPr>
          <a:lstStyle/>
          <a:p>
            <a:pPr algn="ctr"/>
            <a:r>
              <a:rPr lang="en-US" sz="1800" b="1" dirty="0">
                <a:effectLst/>
                <a:latin typeface="Times New Roman" panose="02020603050405020304" pitchFamily="18" charset="0"/>
                <a:cs typeface="Times New Roman" panose="02020603050405020304" pitchFamily="18" charset="0"/>
              </a:rPr>
              <a:t>Figure 12: Signal-flow graph of a single-loop feedback system. </a:t>
            </a:r>
            <a:endParaRPr lang="en-US" b="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A998AAC5-0376-6277-D2AF-E2EE1ED2AF3D}"/>
              </a:ext>
            </a:extLst>
          </p:cNvPr>
          <p:cNvPicPr>
            <a:picLocks noChangeAspect="1"/>
          </p:cNvPicPr>
          <p:nvPr/>
        </p:nvPicPr>
        <p:blipFill>
          <a:blip r:embed="rId4"/>
          <a:stretch>
            <a:fillRect/>
          </a:stretch>
        </p:blipFill>
        <p:spPr>
          <a:xfrm>
            <a:off x="6142781" y="3024339"/>
            <a:ext cx="5308600" cy="2692400"/>
          </a:xfrm>
          <a:prstGeom prst="rect">
            <a:avLst/>
          </a:prstGeom>
        </p:spPr>
      </p:pic>
      <p:pic>
        <p:nvPicPr>
          <p:cNvPr id="5" name="Picture 4">
            <a:extLst>
              <a:ext uri="{FF2B5EF4-FFF2-40B4-BE49-F238E27FC236}">
                <a16:creationId xmlns:a16="http://schemas.microsoft.com/office/drawing/2014/main" id="{9E15B2A0-62E5-72EA-610E-D55A466BBBBF}"/>
              </a:ext>
            </a:extLst>
          </p:cNvPr>
          <p:cNvPicPr>
            <a:picLocks noChangeAspect="1"/>
          </p:cNvPicPr>
          <p:nvPr/>
        </p:nvPicPr>
        <p:blipFill>
          <a:blip r:embed="rId5"/>
          <a:stretch>
            <a:fillRect/>
          </a:stretch>
        </p:blipFill>
        <p:spPr>
          <a:xfrm>
            <a:off x="3714750" y="1854200"/>
            <a:ext cx="4762500" cy="1574800"/>
          </a:xfrm>
          <a:prstGeom prst="rect">
            <a:avLst/>
          </a:prstGeom>
        </p:spPr>
      </p:pic>
    </p:spTree>
    <p:extLst>
      <p:ext uri="{BB962C8B-B14F-4D97-AF65-F5344CB8AC3E}">
        <p14:creationId xmlns:p14="http://schemas.microsoft.com/office/powerpoint/2010/main" val="2465668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95045"/>
          </a:xfrm>
        </p:spPr>
        <p:txBody>
          <a:bodyPr/>
          <a:lstStyle/>
          <a:p>
            <a:r>
              <a:rPr b="1" dirty="0">
                <a:latin typeface="Times New Roman" panose="02020603050405020304" pitchFamily="18" charset="0"/>
                <a:cs typeface="Times New Roman" panose="02020603050405020304" pitchFamily="18" charset="0"/>
              </a:rPr>
              <a:t>Basics of Neural Networks</a:t>
            </a:r>
          </a:p>
        </p:txBody>
      </p:sp>
      <p:sp>
        <p:nvSpPr>
          <p:cNvPr id="3" name="Content Placeholder 2"/>
          <p:cNvSpPr>
            <a:spLocks noGrp="1"/>
          </p:cNvSpPr>
          <p:nvPr>
            <p:ph idx="1"/>
          </p:nvPr>
        </p:nvSpPr>
        <p:spPr>
          <a:xfrm>
            <a:off x="838200" y="1690688"/>
            <a:ext cx="10515600" cy="4486275"/>
          </a:xfrm>
        </p:spPr>
        <p:txBody>
          <a:bodyPr>
            <a:normAutofit lnSpcReduction="10000"/>
          </a:bodyPr>
          <a:lstStyle/>
          <a:p>
            <a:pPr algn="just">
              <a:buFont typeface="Wingdings" pitchFamily="2" charset="2"/>
              <a:buChar char="Ø"/>
            </a:pPr>
            <a:r>
              <a:rPr lang="en-US" sz="3200" dirty="0">
                <a:latin typeface="Times New Roman" panose="02020603050405020304" pitchFamily="18" charset="0"/>
                <a:ea typeface="Songti SC" panose="02010600040101010101" pitchFamily="2" charset="-122"/>
                <a:cs typeface="Times New Roman" panose="02020603050405020304" pitchFamily="18" charset="0"/>
              </a:rPr>
              <a:t>What is a Neural Network?</a:t>
            </a:r>
          </a:p>
          <a:p>
            <a:pPr lvl="1" algn="just"/>
            <a:r>
              <a:rPr lang="en-US" sz="2600" dirty="0">
                <a:latin typeface="Times New Roman" panose="02020603050405020304" pitchFamily="18" charset="0"/>
                <a:ea typeface="Songti SC" panose="02010600040101010101" pitchFamily="2" charset="-122"/>
                <a:cs typeface="Times New Roman" panose="02020603050405020304" pitchFamily="18" charset="0"/>
              </a:rPr>
              <a:t>A neural network is a massively parallel distributed processor.</a:t>
            </a:r>
          </a:p>
          <a:p>
            <a:pPr lvl="1" algn="just"/>
            <a:r>
              <a:rPr lang="en-US" sz="2600" dirty="0">
                <a:latin typeface="Times New Roman" panose="02020603050405020304" pitchFamily="18" charset="0"/>
                <a:ea typeface="Songti SC" panose="02010600040101010101" pitchFamily="2" charset="-122"/>
                <a:cs typeface="Times New Roman" panose="02020603050405020304" pitchFamily="18" charset="0"/>
              </a:rPr>
              <a:t>It has a natural propensity for storing experiential knowledge.</a:t>
            </a:r>
          </a:p>
          <a:p>
            <a:pPr lvl="1" algn="just"/>
            <a:r>
              <a:rPr lang="en-US" sz="2600" dirty="0">
                <a:latin typeface="Times New Roman" panose="02020603050405020304" pitchFamily="18" charset="0"/>
                <a:ea typeface="Songti SC" panose="02010600040101010101" pitchFamily="2" charset="-122"/>
                <a:cs typeface="Times New Roman" panose="02020603050405020304" pitchFamily="18" charset="0"/>
              </a:rPr>
              <a:t>Knowledge is acquired through learning; synaptic weights store this knowledge.</a:t>
            </a:r>
          </a:p>
          <a:p>
            <a:pPr lvl="1" algn="just"/>
            <a:r>
              <a:rPr lang="en-US" sz="2600" dirty="0">
                <a:latin typeface="Times New Roman" panose="02020603050405020304" pitchFamily="18" charset="0"/>
                <a:ea typeface="Songti SC" panose="02010600040101010101" pitchFamily="2" charset="-122"/>
                <a:cs typeface="Times New Roman" panose="02020603050405020304" pitchFamily="18" charset="0"/>
              </a:rPr>
              <a:t>Inspired by human brain’s structure and processing.</a:t>
            </a:r>
          </a:p>
          <a:p>
            <a:pPr lvl="1" algn="just"/>
            <a:r>
              <a:rPr lang="en-US" sz="2600" dirty="0">
                <a:effectLst/>
                <a:latin typeface="Times New Roman" panose="02020603050405020304" pitchFamily="18" charset="0"/>
                <a:ea typeface="Songti SC" panose="02010600040101010101" pitchFamily="2" charset="-122"/>
                <a:cs typeface="Times New Roman" panose="02020603050405020304" pitchFamily="18" charset="0"/>
              </a:rPr>
              <a:t>To achieve good performance, neural networks employ a massive interconnection of simple computing cells referred to as “neurons</a:t>
            </a:r>
            <a:r>
              <a:rPr lang="en-US" sz="2600" dirty="0">
                <a:latin typeface="Times New Roman" panose="02020603050405020304" pitchFamily="18" charset="0"/>
                <a:ea typeface="Songti SC" panose="02010600040101010101" pitchFamily="2" charset="-122"/>
                <a:cs typeface="Times New Roman" panose="02020603050405020304" pitchFamily="18" charset="0"/>
              </a:rPr>
              <a:t>”</a:t>
            </a:r>
            <a:r>
              <a:rPr lang="en-US" sz="2600" dirty="0">
                <a:effectLst/>
                <a:latin typeface="Times New Roman" panose="02020603050405020304" pitchFamily="18" charset="0"/>
                <a:ea typeface="Songti SC" panose="02010600040101010101" pitchFamily="2" charset="-122"/>
                <a:cs typeface="Times New Roman" panose="02020603050405020304" pitchFamily="18" charset="0"/>
              </a:rPr>
              <a:t> or “processing units”.</a:t>
            </a:r>
            <a:endParaRPr lang="en-US" sz="2600" dirty="0">
              <a:latin typeface="Times New Roman" panose="02020603050405020304" pitchFamily="18" charset="0"/>
              <a:ea typeface="Songti SC" panose="02010600040101010101" pitchFamily="2" charset="-122"/>
              <a:cs typeface="Times New Roman" panose="02020603050405020304" pitchFamily="18" charset="0"/>
            </a:endParaRPr>
          </a:p>
          <a:p>
            <a:pPr lvl="1" algn="just"/>
            <a:r>
              <a:rPr sz="2600" dirty="0">
                <a:latin typeface="Times New Roman" panose="02020603050405020304" pitchFamily="18" charset="0"/>
                <a:ea typeface="Songti SC" panose="02010600040101010101" pitchFamily="2" charset="-122"/>
                <a:cs typeface="Times New Roman" panose="02020603050405020304" pitchFamily="18" charset="0"/>
              </a:rPr>
              <a:t>Learn from data, adapt to changes</a:t>
            </a:r>
          </a:p>
          <a:p>
            <a:pPr lvl="1" algn="just"/>
            <a:r>
              <a:rPr sz="2600" dirty="0">
                <a:latin typeface="Times New Roman" panose="02020603050405020304" pitchFamily="18" charset="0"/>
                <a:ea typeface="Songti SC" panose="02010600040101010101" pitchFamily="2" charset="-122"/>
                <a:cs typeface="Times New Roman" panose="02020603050405020304" pitchFamily="18" charset="0"/>
              </a:rPr>
              <a:t>Capable of pattern recognition, classification, etc.</a:t>
            </a:r>
          </a:p>
        </p:txBody>
      </p:sp>
      <p:sp>
        <p:nvSpPr>
          <p:cNvPr id="4" name="Date Placeholder 3">
            <a:extLst>
              <a:ext uri="{FF2B5EF4-FFF2-40B4-BE49-F238E27FC236}">
                <a16:creationId xmlns:a16="http://schemas.microsoft.com/office/drawing/2014/main" id="{ACB26113-261C-B7F4-FE94-DE50FE17BD11}"/>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8F63A797-03C6-6402-8FE0-F6B77DD9C9A4}"/>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C66EF418-8333-AFFE-270D-E1C851D2C3C9}"/>
              </a:ext>
            </a:extLst>
          </p:cNvPr>
          <p:cNvSpPr>
            <a:spLocks noGrp="1"/>
          </p:cNvSpPr>
          <p:nvPr>
            <p:ph type="sldNum" sz="quarter" idx="12"/>
          </p:nvPr>
        </p:nvSpPr>
        <p:spPr/>
        <p:txBody>
          <a:bodyPr/>
          <a:lstStyle/>
          <a:p>
            <a:fld id="{01F3109D-D485-C449-906D-5F5D4F3CBBE8}" type="slidenum">
              <a:rPr lang="en-NP" smtClean="0"/>
              <a:t>3</a:t>
            </a:fld>
            <a:endParaRPr lang="en-NP"/>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9EEA54-759B-90C3-B2BF-4A859A753029}"/>
              </a:ext>
            </a:extLst>
          </p:cNvPr>
          <p:cNvSpPr>
            <a:spLocks noGrp="1"/>
          </p:cNvSpPr>
          <p:nvPr>
            <p:ph type="dt" sz="half" idx="10"/>
          </p:nvPr>
        </p:nvSpPr>
        <p:spPr/>
        <p:txBody>
          <a:bodyPr/>
          <a:lstStyle/>
          <a:p>
            <a:r>
              <a:rPr lang="en-US"/>
              <a:t>11/06/2025</a:t>
            </a:r>
            <a:endParaRPr lang="en-NP"/>
          </a:p>
        </p:txBody>
      </p:sp>
      <p:sp>
        <p:nvSpPr>
          <p:cNvPr id="3" name="Footer Placeholder 2">
            <a:extLst>
              <a:ext uri="{FF2B5EF4-FFF2-40B4-BE49-F238E27FC236}">
                <a16:creationId xmlns:a16="http://schemas.microsoft.com/office/drawing/2014/main" id="{C095637E-2F7C-414D-0988-8732A768DBE9}"/>
              </a:ext>
            </a:extLst>
          </p:cNvPr>
          <p:cNvSpPr>
            <a:spLocks noGrp="1"/>
          </p:cNvSpPr>
          <p:nvPr>
            <p:ph type="ftr" sz="quarter" idx="11"/>
          </p:nvPr>
        </p:nvSpPr>
        <p:spPr/>
        <p:txBody>
          <a:bodyPr/>
          <a:lstStyle/>
          <a:p>
            <a:r>
              <a:rPr lang="en-US"/>
              <a:t>@Kiran Bagale</a:t>
            </a:r>
            <a:endParaRPr lang="en-NP"/>
          </a:p>
        </p:txBody>
      </p:sp>
      <p:sp>
        <p:nvSpPr>
          <p:cNvPr id="4" name="Slide Number Placeholder 3">
            <a:extLst>
              <a:ext uri="{FF2B5EF4-FFF2-40B4-BE49-F238E27FC236}">
                <a16:creationId xmlns:a16="http://schemas.microsoft.com/office/drawing/2014/main" id="{E13C2E28-46A9-1C07-8E49-C3E89E8EED58}"/>
              </a:ext>
            </a:extLst>
          </p:cNvPr>
          <p:cNvSpPr>
            <a:spLocks noGrp="1"/>
          </p:cNvSpPr>
          <p:nvPr>
            <p:ph type="sldNum" sz="quarter" idx="12"/>
          </p:nvPr>
        </p:nvSpPr>
        <p:spPr/>
        <p:txBody>
          <a:bodyPr/>
          <a:lstStyle/>
          <a:p>
            <a:fld id="{01F3109D-D485-C449-906D-5F5D4F3CBBE8}" type="slidenum">
              <a:rPr lang="en-NP" smtClean="0"/>
              <a:t>30</a:t>
            </a:fld>
            <a:endParaRPr lang="en-NP"/>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E3130C1-4C8C-775D-3586-CE137F3EB6C7}"/>
                  </a:ext>
                </a:extLst>
              </p:cNvPr>
              <p:cNvSpPr txBox="1"/>
              <p:nvPr/>
            </p:nvSpPr>
            <p:spPr>
              <a:xfrm>
                <a:off x="838200" y="374065"/>
                <a:ext cx="9745980" cy="2977097"/>
              </a:xfrm>
              <a:prstGeom prst="rect">
                <a:avLst/>
              </a:prstGeom>
              <a:noFill/>
            </p:spPr>
            <p:txBody>
              <a:bodyPr wrap="square">
                <a:spAutoFit/>
              </a:bodyPr>
              <a:lstStyle/>
              <a:p>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Using the binomial expansion for </a:t>
                </a:r>
                <a14:m>
                  <m:oMath xmlns:m="http://schemas.openxmlformats.org/officeDocument/2006/math">
                    <m:sSup>
                      <m:sSupPr>
                        <m:ctrlPr>
                          <a:rPr lang="en-US" sz="2400" b="0" i="1" dirty="0" smtClean="0">
                            <a:effectLst/>
                            <a:latin typeface="Cambria Math" panose="02040503050406030204" pitchFamily="18" charset="0"/>
                            <a:ea typeface="Songti SC" panose="02010600040101010101" pitchFamily="2" charset="-122"/>
                          </a:rPr>
                        </m:ctrlPr>
                      </m:sSupPr>
                      <m:e>
                        <m:d>
                          <m:dPr>
                            <m:ctrlPr>
                              <a:rPr lang="en-US" sz="2400" i="1" dirty="0" smtClean="0">
                                <a:effectLst/>
                                <a:latin typeface="Cambria Math" panose="02040503050406030204" pitchFamily="18" charset="0"/>
                                <a:ea typeface="Songti SC" panose="02010600040101010101" pitchFamily="2" charset="-122"/>
                              </a:rPr>
                            </m:ctrlPr>
                          </m:dPr>
                          <m:e>
                            <m:r>
                              <a:rPr lang="en-US" sz="2400" i="1" dirty="0" smtClean="0">
                                <a:effectLst/>
                                <a:latin typeface="Cambria Math" panose="02040503050406030204" pitchFamily="18" charset="0"/>
                                <a:ea typeface="Songti SC" panose="02010600040101010101" pitchFamily="2" charset="-122"/>
                              </a:rPr>
                              <m:t>1 −</m:t>
                            </m:r>
                            <m:sSup>
                              <m:sSupPr>
                                <m:ctrlPr>
                                  <a:rPr lang="en-US" sz="2400" b="0" i="1" dirty="0" smtClean="0">
                                    <a:effectLst/>
                                    <a:latin typeface="Cambria Math" panose="02040503050406030204" pitchFamily="18" charset="0"/>
                                    <a:ea typeface="Songti SC" panose="02010600040101010101" pitchFamily="2" charset="-122"/>
                                  </a:rPr>
                                </m:ctrlPr>
                              </m:sSupPr>
                              <m:e>
                                <m:r>
                                  <a:rPr lang="en-US" sz="2400" b="0" i="1" dirty="0" smtClean="0">
                                    <a:effectLst/>
                                    <a:latin typeface="Cambria Math" panose="02040503050406030204" pitchFamily="18" charset="0"/>
                                    <a:ea typeface="Songti SC" panose="02010600040101010101" pitchFamily="2" charset="-122"/>
                                  </a:rPr>
                                  <m:t>𝑤𝑧</m:t>
                                </m:r>
                              </m:e>
                              <m:sup>
                                <m:r>
                                  <a:rPr lang="en-US" sz="2400" b="0" i="1" dirty="0" smtClean="0">
                                    <a:effectLst/>
                                    <a:latin typeface="Cambria Math" panose="02040503050406030204" pitchFamily="18" charset="0"/>
                                    <a:ea typeface="Songti SC" panose="02010600040101010101" pitchFamily="2" charset="-122"/>
                                  </a:rPr>
                                  <m:t>−1</m:t>
                                </m:r>
                              </m:sup>
                            </m:sSup>
                          </m:e>
                        </m:d>
                      </m:e>
                      <m:sup>
                        <m:r>
                          <a:rPr lang="en-US" sz="2400" b="0" i="1" dirty="0" smtClean="0">
                            <a:effectLst/>
                            <a:latin typeface="Cambria Math" panose="02040503050406030204" pitchFamily="18" charset="0"/>
                            <a:ea typeface="Songti SC" panose="02010600040101010101" pitchFamily="2" charset="-122"/>
                          </a:rPr>
                          <m:t>−1</m:t>
                        </m:r>
                      </m:sup>
                    </m:sSup>
                  </m:oMath>
                </a14:m>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 we may rewrite the closed-loop operator of the system as </a:t>
                </a:r>
              </a:p>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Songti SC" panose="02010600040101010101" pitchFamily="2" charset="-122"/>
                            </a:rPr>
                          </m:ctrlPr>
                        </m:fPr>
                        <m:num>
                          <m:r>
                            <a:rPr lang="en-US" sz="2400" b="0" i="1" smtClean="0">
                              <a:latin typeface="Cambria Math" panose="02040503050406030204" pitchFamily="18" charset="0"/>
                              <a:ea typeface="Songti SC" panose="02010600040101010101" pitchFamily="2" charset="-122"/>
                            </a:rPr>
                            <m:t>𝐴</m:t>
                          </m:r>
                        </m:num>
                        <m:den>
                          <m:r>
                            <a:rPr lang="en-US" sz="2400" b="0" i="1" smtClean="0">
                              <a:latin typeface="Cambria Math" panose="02040503050406030204" pitchFamily="18" charset="0"/>
                              <a:ea typeface="Songti SC" panose="02010600040101010101" pitchFamily="2" charset="-122"/>
                            </a:rPr>
                            <m:t>1−</m:t>
                          </m:r>
                          <m:r>
                            <a:rPr lang="en-US" sz="2400" b="0" i="1" smtClean="0">
                              <a:latin typeface="Cambria Math" panose="02040503050406030204" pitchFamily="18" charset="0"/>
                              <a:ea typeface="Songti SC" panose="02010600040101010101" pitchFamily="2" charset="-122"/>
                            </a:rPr>
                            <m:t>𝐴𝐵</m:t>
                          </m:r>
                        </m:den>
                      </m:f>
                      <m:r>
                        <a:rPr lang="en-US" sz="2400" b="0" i="1" smtClean="0">
                          <a:latin typeface="Cambria Math" panose="02040503050406030204" pitchFamily="18" charset="0"/>
                          <a:ea typeface="Songti SC" panose="02010600040101010101" pitchFamily="2" charset="-122"/>
                        </a:rPr>
                        <m:t>=</m:t>
                      </m:r>
                      <m:r>
                        <a:rPr lang="en-US" sz="2400" b="0" i="1" smtClean="0">
                          <a:latin typeface="Cambria Math" panose="02040503050406030204" pitchFamily="18" charset="0"/>
                          <a:ea typeface="Songti SC" panose="02010600040101010101" pitchFamily="2" charset="-122"/>
                        </a:rPr>
                        <m:t>𝑤</m:t>
                      </m:r>
                      <m:nary>
                        <m:naryPr>
                          <m:chr m:val="∑"/>
                          <m:ctrlPr>
                            <a:rPr lang="en-US" sz="2400" b="0" i="1" smtClean="0">
                              <a:latin typeface="Cambria Math" panose="02040503050406030204" pitchFamily="18" charset="0"/>
                              <a:ea typeface="Songti SC" panose="02010600040101010101" pitchFamily="2" charset="-122"/>
                            </a:rPr>
                          </m:ctrlPr>
                        </m:naryPr>
                        <m:sub>
                          <m:r>
                            <m:rPr>
                              <m:brk m:alnAt="23"/>
                            </m:rPr>
                            <a:rPr lang="en-US" sz="2400" b="0" i="1" smtClean="0">
                              <a:latin typeface="Cambria Math" panose="02040503050406030204" pitchFamily="18" charset="0"/>
                              <a:ea typeface="Songti SC" panose="02010600040101010101" pitchFamily="2" charset="-122"/>
                            </a:rPr>
                            <m:t>𝑙</m:t>
                          </m:r>
                          <m:r>
                            <a:rPr lang="en-US" sz="2400" b="0" i="1" smtClean="0">
                              <a:latin typeface="Cambria Math" panose="02040503050406030204" pitchFamily="18" charset="0"/>
                              <a:ea typeface="Songti SC" panose="02010600040101010101" pitchFamily="2" charset="-122"/>
                            </a:rPr>
                            <m:t>=0</m:t>
                          </m:r>
                        </m:sub>
                        <m:sup>
                          <m:r>
                            <a:rPr lang="en-US" sz="2400" b="0" i="1" smtClean="0">
                              <a:latin typeface="Cambria Math" panose="02040503050406030204" pitchFamily="18" charset="0"/>
                              <a:ea typeface="Cambria Math" panose="02040503050406030204" pitchFamily="18" charset="0"/>
                            </a:rPr>
                            <m:t>∞</m:t>
                          </m:r>
                        </m:sup>
                        <m:e>
                          <m:sSup>
                            <m:sSupPr>
                              <m:ctrlPr>
                                <a:rPr lang="en-US" sz="2400" b="0" i="1" smtClean="0">
                                  <a:latin typeface="Cambria Math" panose="02040503050406030204" pitchFamily="18" charset="0"/>
                                  <a:ea typeface="Songti SC" panose="02010600040101010101" pitchFamily="2" charset="-122"/>
                                </a:rPr>
                              </m:ctrlPr>
                            </m:sSupPr>
                            <m:e>
                              <m:r>
                                <a:rPr lang="en-US" sz="2400" b="0" i="1" smtClean="0">
                                  <a:latin typeface="Cambria Math" panose="02040503050406030204" pitchFamily="18" charset="0"/>
                                  <a:ea typeface="Songti SC" panose="02010600040101010101" pitchFamily="2" charset="-122"/>
                                </a:rPr>
                                <m:t>𝑤</m:t>
                              </m:r>
                            </m:e>
                            <m:sup>
                              <m:r>
                                <a:rPr lang="en-US" sz="2400" b="0" i="1" smtClean="0">
                                  <a:latin typeface="Cambria Math" panose="02040503050406030204" pitchFamily="18" charset="0"/>
                                  <a:ea typeface="Songti SC" panose="02010600040101010101" pitchFamily="2" charset="-122"/>
                                </a:rPr>
                                <m:t>𝑙</m:t>
                              </m:r>
                            </m:sup>
                          </m:sSup>
                          <m:sSup>
                            <m:sSupPr>
                              <m:ctrlPr>
                                <a:rPr lang="en-US" sz="2400" b="0" i="1" smtClean="0">
                                  <a:latin typeface="Cambria Math" panose="02040503050406030204" pitchFamily="18" charset="0"/>
                                  <a:ea typeface="Songti SC" panose="02010600040101010101" pitchFamily="2" charset="-122"/>
                                </a:rPr>
                              </m:ctrlPr>
                            </m:sSupPr>
                            <m:e>
                              <m:r>
                                <a:rPr lang="en-US" sz="2400" b="0" i="1" smtClean="0">
                                  <a:latin typeface="Cambria Math" panose="02040503050406030204" pitchFamily="18" charset="0"/>
                                  <a:ea typeface="Songti SC" panose="02010600040101010101" pitchFamily="2" charset="-122"/>
                                </a:rPr>
                                <m:t>𝑧</m:t>
                              </m:r>
                            </m:e>
                            <m:sup>
                              <m:r>
                                <a:rPr lang="en-US" sz="2400" b="0" i="1" smtClean="0">
                                  <a:latin typeface="Cambria Math" panose="02040503050406030204" pitchFamily="18" charset="0"/>
                                  <a:ea typeface="Songti SC" panose="02010600040101010101" pitchFamily="2" charset="-122"/>
                                </a:rPr>
                                <m:t>−1</m:t>
                              </m:r>
                            </m:sup>
                          </m:sSup>
                        </m:e>
                      </m:nary>
                      <m:r>
                        <a:rPr lang="en-US" sz="2400" b="0" i="1" smtClean="0">
                          <a:latin typeface="Cambria Math" panose="02040503050406030204" pitchFamily="18" charset="0"/>
                          <a:ea typeface="Songti SC" panose="02010600040101010101" pitchFamily="2" charset="-122"/>
                        </a:rPr>
                        <m:t>                                                            (19)</m:t>
                      </m:r>
                    </m:oMath>
                  </m:oMathPara>
                </a14:m>
                <a:endParaRPr lang="en-US" sz="3200" b="0" dirty="0">
                  <a:latin typeface="Times New Roman" panose="02020603050405020304" pitchFamily="18" charset="0"/>
                  <a:ea typeface="Songti SC" panose="02010600040101010101" pitchFamily="2" charset="-122"/>
                  <a:cs typeface="Times New Roman" panose="02020603050405020304" pitchFamily="18" charset="0"/>
                </a:endParaRPr>
              </a:p>
              <a:p>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substituting Eq. (19) into (18), we get,</a:t>
                </a:r>
              </a:p>
              <a:p>
                <a:r>
                  <a:rPr lang="en-US" sz="1800" dirty="0">
                    <a:effectLst/>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ea typeface="Songti SC" panose="02010600040101010101" pitchFamily="2" charset="-122"/>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FE3130C1-4C8C-775D-3586-CE137F3EB6C7}"/>
                  </a:ext>
                </a:extLst>
              </p:cNvPr>
              <p:cNvSpPr txBox="1">
                <a:spLocks noRot="1" noChangeAspect="1" noMove="1" noResize="1" noEditPoints="1" noAdjustHandles="1" noChangeArrowheads="1" noChangeShapeType="1" noTextEdit="1"/>
              </p:cNvSpPr>
              <p:nvPr/>
            </p:nvSpPr>
            <p:spPr>
              <a:xfrm>
                <a:off x="838200" y="374065"/>
                <a:ext cx="9745980" cy="2977097"/>
              </a:xfrm>
              <a:prstGeom prst="rect">
                <a:avLst/>
              </a:prstGeom>
              <a:blipFill>
                <a:blip r:embed="rId2"/>
                <a:stretch>
                  <a:fillRect l="-1042" t="-15745" b="-22128"/>
                </a:stretch>
              </a:blipFill>
            </p:spPr>
            <p:txBody>
              <a:bodyPr/>
              <a:lstStyle/>
              <a:p>
                <a:r>
                  <a:rPr lang="en-NP">
                    <a:noFill/>
                  </a:rPr>
                  <a:t> </a:t>
                </a:r>
              </a:p>
            </p:txBody>
          </p:sp>
        </mc:Fallback>
      </mc:AlternateContent>
      <p:pic>
        <p:nvPicPr>
          <p:cNvPr id="7" name="Picture 6">
            <a:extLst>
              <a:ext uri="{FF2B5EF4-FFF2-40B4-BE49-F238E27FC236}">
                <a16:creationId xmlns:a16="http://schemas.microsoft.com/office/drawing/2014/main" id="{04FD4FDF-47A1-6C52-B6B6-FC3317FC5140}"/>
              </a:ext>
            </a:extLst>
          </p:cNvPr>
          <p:cNvPicPr>
            <a:picLocks noChangeAspect="1"/>
          </p:cNvPicPr>
          <p:nvPr/>
        </p:nvPicPr>
        <p:blipFill>
          <a:blip r:embed="rId3"/>
          <a:stretch>
            <a:fillRect/>
          </a:stretch>
        </p:blipFill>
        <p:spPr>
          <a:xfrm>
            <a:off x="1710690" y="2662624"/>
            <a:ext cx="7772400" cy="924225"/>
          </a:xfrm>
          <a:prstGeom prst="rect">
            <a:avLst/>
          </a:prstGeom>
        </p:spPr>
      </p:pic>
      <p:pic>
        <p:nvPicPr>
          <p:cNvPr id="8" name="Picture 7">
            <a:extLst>
              <a:ext uri="{FF2B5EF4-FFF2-40B4-BE49-F238E27FC236}">
                <a16:creationId xmlns:a16="http://schemas.microsoft.com/office/drawing/2014/main" id="{325084EE-EFBE-70A6-77A3-7E4EE074DD6E}"/>
              </a:ext>
            </a:extLst>
          </p:cNvPr>
          <p:cNvPicPr>
            <a:picLocks noChangeAspect="1"/>
          </p:cNvPicPr>
          <p:nvPr/>
        </p:nvPicPr>
        <p:blipFill>
          <a:blip r:embed="rId4"/>
          <a:stretch>
            <a:fillRect/>
          </a:stretch>
        </p:blipFill>
        <p:spPr>
          <a:xfrm>
            <a:off x="1802130" y="4052098"/>
            <a:ext cx="7772400" cy="613001"/>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C539D77-41C7-E2E1-CFD9-12855AEB5171}"/>
                  </a:ext>
                </a:extLst>
              </p:cNvPr>
              <p:cNvSpPr txBox="1"/>
              <p:nvPr/>
            </p:nvSpPr>
            <p:spPr>
              <a:xfrm>
                <a:off x="838200" y="3656430"/>
                <a:ext cx="6097904" cy="461665"/>
              </a:xfrm>
              <a:prstGeom prst="rect">
                <a:avLst/>
              </a:prstGeom>
              <a:noFill/>
            </p:spPr>
            <p:txBody>
              <a:bodyPr wrap="square">
                <a:spAutoFit/>
              </a:bodyPr>
              <a:lstStyle/>
              <a:p>
                <a:r>
                  <a:rPr lang="en-US" sz="2400" dirty="0">
                    <a:latin typeface="Times New Roman" panose="02020603050405020304" pitchFamily="18" charset="0"/>
                    <a:ea typeface="Songti SC" panose="02010600040101010101" pitchFamily="2" charset="-122"/>
                    <a:cs typeface="Times New Roman" panose="02020603050405020304" pitchFamily="18" charset="0"/>
                  </a:rPr>
                  <a:t>F</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rom the definition of </a:t>
                </a:r>
                <a14:m>
                  <m:oMath xmlns:m="http://schemas.openxmlformats.org/officeDocument/2006/math">
                    <m:sSup>
                      <m:sSupPr>
                        <m:ctrlPr>
                          <a:rPr lang="en-US" sz="2400" b="0" i="1" smtClean="0">
                            <a:effectLst/>
                            <a:latin typeface="Cambria Math" panose="02040503050406030204" pitchFamily="18" charset="0"/>
                          </a:rPr>
                        </m:ctrlPr>
                      </m:sSupPr>
                      <m:e>
                        <m:r>
                          <a:rPr lang="en-US" sz="2400" b="0" i="1" smtClean="0">
                            <a:effectLst/>
                            <a:latin typeface="Cambria Math" panose="02040503050406030204" pitchFamily="18" charset="0"/>
                          </a:rPr>
                          <m:t>𝑧</m:t>
                        </m:r>
                      </m:e>
                      <m:sup>
                        <m:r>
                          <a:rPr lang="en-US" sz="2400" b="0" i="1" smtClean="0">
                            <a:effectLst/>
                            <a:latin typeface="Cambria Math" panose="02040503050406030204" pitchFamily="18" charset="0"/>
                          </a:rPr>
                          <m:t>−1</m:t>
                        </m:r>
                      </m:sup>
                    </m:sSup>
                  </m:oMath>
                </a14:m>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 we have </a:t>
                </a:r>
                <a:endParaRPr lang="en-US" sz="2400" dirty="0">
                  <a:latin typeface="Times New Roman" panose="02020603050405020304" pitchFamily="18" charset="0"/>
                  <a:ea typeface="Songti SC" panose="02010600040101010101" pitchFamily="2" charset="-122"/>
                  <a:cs typeface="Times New Roman" panose="02020603050405020304" pitchFamily="18" charset="0"/>
                </a:endParaRPr>
              </a:p>
            </p:txBody>
          </p:sp>
        </mc:Choice>
        <mc:Fallback>
          <p:sp>
            <p:nvSpPr>
              <p:cNvPr id="10" name="TextBox 9">
                <a:extLst>
                  <a:ext uri="{FF2B5EF4-FFF2-40B4-BE49-F238E27FC236}">
                    <a16:creationId xmlns:a16="http://schemas.microsoft.com/office/drawing/2014/main" id="{6C539D77-41C7-E2E1-CFD9-12855AEB5171}"/>
                  </a:ext>
                </a:extLst>
              </p:cNvPr>
              <p:cNvSpPr txBox="1">
                <a:spLocks noRot="1" noChangeAspect="1" noMove="1" noResize="1" noEditPoints="1" noAdjustHandles="1" noChangeArrowheads="1" noChangeShapeType="1" noTextEdit="1"/>
              </p:cNvSpPr>
              <p:nvPr/>
            </p:nvSpPr>
            <p:spPr>
              <a:xfrm>
                <a:off x="838200" y="3656430"/>
                <a:ext cx="6097904" cy="461665"/>
              </a:xfrm>
              <a:prstGeom prst="rect">
                <a:avLst/>
              </a:prstGeom>
              <a:blipFill>
                <a:blip r:embed="rId5"/>
                <a:stretch>
                  <a:fillRect l="-1663" t="-10811" b="-29730"/>
                </a:stretch>
              </a:blipFill>
            </p:spPr>
            <p:txBody>
              <a:bodyPr/>
              <a:lstStyle/>
              <a:p>
                <a:r>
                  <a:rPr lang="en-NP">
                    <a:noFill/>
                  </a:rPr>
                  <a:t> </a:t>
                </a:r>
              </a:p>
            </p:txBody>
          </p:sp>
        </mc:Fallback>
      </mc:AlternateContent>
      <p:pic>
        <p:nvPicPr>
          <p:cNvPr id="11" name="Picture 10">
            <a:extLst>
              <a:ext uri="{FF2B5EF4-FFF2-40B4-BE49-F238E27FC236}">
                <a16:creationId xmlns:a16="http://schemas.microsoft.com/office/drawing/2014/main" id="{EA082F02-95BE-930F-8E80-D1B533AC1AE4}"/>
              </a:ext>
            </a:extLst>
          </p:cNvPr>
          <p:cNvPicPr>
            <a:picLocks noChangeAspect="1"/>
          </p:cNvPicPr>
          <p:nvPr/>
        </p:nvPicPr>
        <p:blipFill>
          <a:blip r:embed="rId6"/>
          <a:stretch>
            <a:fillRect/>
          </a:stretch>
        </p:blipFill>
        <p:spPr>
          <a:xfrm>
            <a:off x="1699260" y="5060767"/>
            <a:ext cx="7772400" cy="957630"/>
          </a:xfrm>
          <a:prstGeom prst="rect">
            <a:avLst/>
          </a:prstGeom>
        </p:spPr>
      </p:pic>
      <p:sp>
        <p:nvSpPr>
          <p:cNvPr id="12" name="TextBox 11">
            <a:extLst>
              <a:ext uri="{FF2B5EF4-FFF2-40B4-BE49-F238E27FC236}">
                <a16:creationId xmlns:a16="http://schemas.microsoft.com/office/drawing/2014/main" id="{26E7FE67-C881-2345-77AE-F3B45E028116}"/>
              </a:ext>
            </a:extLst>
          </p:cNvPr>
          <p:cNvSpPr txBox="1"/>
          <p:nvPr/>
        </p:nvSpPr>
        <p:spPr>
          <a:xfrm>
            <a:off x="838200" y="4722814"/>
            <a:ext cx="6097904" cy="461665"/>
          </a:xfrm>
          <a:prstGeom prst="rect">
            <a:avLst/>
          </a:prstGeom>
          <a:noFill/>
        </p:spPr>
        <p:txBody>
          <a:bodyPr wrap="square">
            <a:spAutoFit/>
          </a:bodyPr>
          <a:lstStyle/>
          <a:p>
            <a:r>
              <a:rPr lang="en-US" sz="2400" dirty="0">
                <a:latin typeface="Times New Roman" panose="02020603050405020304" pitchFamily="18" charset="0"/>
                <a:ea typeface="Songti SC" panose="02010600040101010101" pitchFamily="2" charset="-122"/>
                <a:cs typeface="Times New Roman" panose="02020603050405020304" pitchFamily="18" charset="0"/>
              </a:rPr>
              <a:t>Using (21) in (20), we get, </a:t>
            </a:r>
          </a:p>
        </p:txBody>
      </p:sp>
    </p:spTree>
    <p:extLst>
      <p:ext uri="{BB962C8B-B14F-4D97-AF65-F5344CB8AC3E}">
        <p14:creationId xmlns:p14="http://schemas.microsoft.com/office/powerpoint/2010/main" val="926539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3600" b="1" dirty="0">
                <a:latin typeface="Times New Roman" panose="02020603050405020304" pitchFamily="18" charset="0"/>
                <a:ea typeface="Songti SC" panose="02010600040101010101" pitchFamily="2" charset="-122"/>
                <a:cs typeface="Times New Roman" panose="02020603050405020304" pitchFamily="18" charset="0"/>
              </a:rPr>
              <a:t>Network Architectures</a:t>
            </a:r>
          </a:p>
        </p:txBody>
      </p:sp>
      <p:sp>
        <p:nvSpPr>
          <p:cNvPr id="3" name="Content Placeholder 2"/>
          <p:cNvSpPr>
            <a:spLocks noGrp="1"/>
          </p:cNvSpPr>
          <p:nvPr>
            <p:ph idx="1"/>
          </p:nvPr>
        </p:nvSpPr>
        <p:spPr/>
        <p:txBody>
          <a:bodyPr>
            <a:normAutofit/>
          </a:bodyPr>
          <a:lstStyle/>
          <a:p>
            <a:pPr>
              <a:buFont typeface="Wingdings" pitchFamily="2" charset="2"/>
              <a:buChar char="ü"/>
            </a:pPr>
            <a:r>
              <a:rPr lang="en-US" sz="2400" b="1" dirty="0">
                <a:effectLst/>
                <a:latin typeface="Times New Roman" panose="02020603050405020304" pitchFamily="18" charset="0"/>
                <a:ea typeface="Songti SC" panose="02010600040101010101" pitchFamily="2" charset="-122"/>
                <a:cs typeface="Times New Roman" panose="02020603050405020304" pitchFamily="18" charset="0"/>
              </a:rPr>
              <a:t>Single-Layer Feedforward Networks </a:t>
            </a:r>
            <a:endParaRPr lang="en-US" sz="2400" b="1" dirty="0">
              <a:latin typeface="Times New Roman" panose="02020603050405020304" pitchFamily="18" charset="0"/>
              <a:ea typeface="Songti SC" panose="02010600040101010101" pitchFamily="2" charset="-122"/>
              <a:cs typeface="Times New Roman" panose="02020603050405020304" pitchFamily="18" charset="0"/>
            </a:endParaRPr>
          </a:p>
          <a:p>
            <a:pPr>
              <a:buFont typeface="Wingdings" pitchFamily="2" charset="2"/>
              <a:buChar char="ü"/>
            </a:pPr>
            <a:r>
              <a:rPr lang="en-US" sz="2400" b="1" dirty="0">
                <a:effectLst/>
                <a:latin typeface="Times New Roman" panose="02020603050405020304" pitchFamily="18" charset="0"/>
                <a:ea typeface="Songti SC" panose="02010600040101010101" pitchFamily="2" charset="-122"/>
                <a:cs typeface="Times New Roman" panose="02020603050405020304" pitchFamily="18" charset="0"/>
              </a:rPr>
              <a:t>Multilayer Feedforward Networks </a:t>
            </a:r>
            <a:endParaRPr lang="en-US" sz="2400" b="1" dirty="0">
              <a:latin typeface="Times New Roman" panose="02020603050405020304" pitchFamily="18" charset="0"/>
              <a:ea typeface="Songti SC" panose="02010600040101010101" pitchFamily="2" charset="-122"/>
              <a:cs typeface="Times New Roman" panose="02020603050405020304" pitchFamily="18" charset="0"/>
            </a:endParaRPr>
          </a:p>
          <a:p>
            <a:pPr>
              <a:buFont typeface="Wingdings" pitchFamily="2" charset="2"/>
              <a:buChar char="ü"/>
            </a:pPr>
            <a:r>
              <a:rPr lang="en-US" sz="2400" b="1" dirty="0">
                <a:effectLst/>
                <a:latin typeface="Times New Roman" panose="02020603050405020304" pitchFamily="18" charset="0"/>
                <a:ea typeface="Songti SC" panose="02010600040101010101" pitchFamily="2" charset="-122"/>
                <a:cs typeface="Times New Roman" panose="02020603050405020304" pitchFamily="18" charset="0"/>
              </a:rPr>
              <a:t>Recurrent Networks  (</a:t>
            </a:r>
            <a:r>
              <a:rPr sz="2400" b="1" dirty="0">
                <a:latin typeface="Times New Roman" panose="02020603050405020304" pitchFamily="18" charset="0"/>
                <a:ea typeface="Songti SC" panose="02010600040101010101" pitchFamily="2" charset="-122"/>
                <a:cs typeface="Times New Roman" panose="02020603050405020304" pitchFamily="18" charset="0"/>
              </a:rPr>
              <a:t>RNNs</a:t>
            </a:r>
            <a:r>
              <a:rPr lang="en-US" sz="2400" b="1" dirty="0">
                <a:latin typeface="Times New Roman" panose="02020603050405020304" pitchFamily="18" charset="0"/>
                <a:ea typeface="Songti SC" panose="02010600040101010101" pitchFamily="2" charset="-122"/>
                <a:cs typeface="Times New Roman" panose="02020603050405020304" pitchFamily="18" charset="0"/>
              </a:rPr>
              <a:t>)</a:t>
            </a:r>
          </a:p>
          <a:p>
            <a:pPr>
              <a:buFont typeface="Wingdings" pitchFamily="2" charset="2"/>
              <a:buChar char="ü"/>
            </a:pPr>
            <a:r>
              <a:rPr lang="en-US" sz="2400" b="1" dirty="0">
                <a:latin typeface="Times New Roman" panose="02020603050405020304" pitchFamily="18" charset="0"/>
                <a:ea typeface="Songti SC" panose="02010600040101010101" pitchFamily="2" charset="-122"/>
                <a:cs typeface="Times New Roman" panose="02020603050405020304" pitchFamily="18" charset="0"/>
              </a:rPr>
              <a:t>Convolution Networks (</a:t>
            </a:r>
            <a:r>
              <a:rPr sz="2400" b="1" dirty="0">
                <a:latin typeface="Times New Roman" panose="02020603050405020304" pitchFamily="18" charset="0"/>
                <a:ea typeface="Songti SC" panose="02010600040101010101" pitchFamily="2" charset="-122"/>
                <a:cs typeface="Times New Roman" panose="02020603050405020304" pitchFamily="18" charset="0"/>
              </a:rPr>
              <a:t>CNNs</a:t>
            </a:r>
            <a:r>
              <a:rPr lang="en-US" sz="2400" b="1" dirty="0">
                <a:latin typeface="Times New Roman" panose="02020603050405020304" pitchFamily="18" charset="0"/>
                <a:ea typeface="Songti SC" panose="02010600040101010101" pitchFamily="2" charset="-122"/>
                <a:cs typeface="Times New Roman" panose="02020603050405020304" pitchFamily="18" charset="0"/>
              </a:rPr>
              <a:t>)</a:t>
            </a:r>
            <a:endParaRPr sz="2400" b="1" dirty="0">
              <a:latin typeface="Times New Roman" panose="02020603050405020304" pitchFamily="18" charset="0"/>
              <a:ea typeface="Songti SC" panose="02010600040101010101" pitchFamily="2" charset="-122"/>
              <a:cs typeface="Times New Roman" panose="02020603050405020304" pitchFamily="18" charset="0"/>
            </a:endParaRPr>
          </a:p>
        </p:txBody>
      </p:sp>
      <p:sp>
        <p:nvSpPr>
          <p:cNvPr id="4" name="Date Placeholder 3">
            <a:extLst>
              <a:ext uri="{FF2B5EF4-FFF2-40B4-BE49-F238E27FC236}">
                <a16:creationId xmlns:a16="http://schemas.microsoft.com/office/drawing/2014/main" id="{1ABC1CC3-215C-339A-F9C5-E3197DF88E3C}"/>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845E8371-661B-0138-F889-E61091B9C2AA}"/>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6386959D-4513-C242-A6D3-84B2FF3522D4}"/>
              </a:ext>
            </a:extLst>
          </p:cNvPr>
          <p:cNvSpPr>
            <a:spLocks noGrp="1"/>
          </p:cNvSpPr>
          <p:nvPr>
            <p:ph type="sldNum" sz="quarter" idx="12"/>
          </p:nvPr>
        </p:nvSpPr>
        <p:spPr/>
        <p:txBody>
          <a:bodyPr/>
          <a:lstStyle/>
          <a:p>
            <a:fld id="{01F3109D-D485-C449-906D-5F5D4F3CBBE8}" type="slidenum">
              <a:rPr lang="en-NP" smtClean="0"/>
              <a:t>31</a:t>
            </a:fld>
            <a:endParaRPr lang="en-NP"/>
          </a:p>
        </p:txBody>
      </p:sp>
      <p:pic>
        <p:nvPicPr>
          <p:cNvPr id="7" name="Picture 6">
            <a:extLst>
              <a:ext uri="{FF2B5EF4-FFF2-40B4-BE49-F238E27FC236}">
                <a16:creationId xmlns:a16="http://schemas.microsoft.com/office/drawing/2014/main" id="{AE8A6939-5BC4-798D-1A28-493F54E0D201}"/>
              </a:ext>
            </a:extLst>
          </p:cNvPr>
          <p:cNvPicPr>
            <a:picLocks noChangeAspect="1"/>
          </p:cNvPicPr>
          <p:nvPr/>
        </p:nvPicPr>
        <p:blipFill>
          <a:blip r:embed="rId3"/>
          <a:stretch>
            <a:fillRect/>
          </a:stretch>
        </p:blipFill>
        <p:spPr>
          <a:xfrm>
            <a:off x="6946418" y="408249"/>
            <a:ext cx="3035782" cy="4997934"/>
          </a:xfrm>
          <a:prstGeom prst="rect">
            <a:avLst/>
          </a:prstGeom>
        </p:spPr>
      </p:pic>
      <p:sp>
        <p:nvSpPr>
          <p:cNvPr id="9" name="TextBox 8">
            <a:extLst>
              <a:ext uri="{FF2B5EF4-FFF2-40B4-BE49-F238E27FC236}">
                <a16:creationId xmlns:a16="http://schemas.microsoft.com/office/drawing/2014/main" id="{10B0A0B0-045E-4626-257D-6B53794E5C9C}"/>
              </a:ext>
            </a:extLst>
          </p:cNvPr>
          <p:cNvSpPr txBox="1"/>
          <p:nvPr/>
        </p:nvSpPr>
        <p:spPr>
          <a:xfrm>
            <a:off x="4930815" y="5449307"/>
            <a:ext cx="6612001" cy="369332"/>
          </a:xfrm>
          <a:prstGeom prst="rect">
            <a:avLst/>
          </a:prstGeom>
          <a:noFill/>
        </p:spPr>
        <p:txBody>
          <a:bodyPr wrap="square">
            <a:spAutoFit/>
          </a:bodyPr>
          <a:lstStyle/>
          <a:p>
            <a:r>
              <a:rPr lang="en-US" sz="1800" b="1" dirty="0">
                <a:effectLst/>
                <a:latin typeface="Times New Roman" panose="02020603050405020304" pitchFamily="18" charset="0"/>
                <a:ea typeface="Songti SC" panose="02010600040101010101" pitchFamily="2" charset="-122"/>
                <a:cs typeface="Times New Roman" panose="02020603050405020304" pitchFamily="18" charset="0"/>
              </a:rPr>
              <a:t>FIGURE 15: Feedforward network with a single layer of neurons. </a:t>
            </a:r>
            <a:endParaRPr lang="en-US" b="1" dirty="0">
              <a:latin typeface="Times New Roman" panose="02020603050405020304" pitchFamily="18" charset="0"/>
              <a:ea typeface="Songti SC" panose="02010600040101010101" pitchFamily="2" charset="-122"/>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3984A52-5CEC-DF6C-7FEE-FEBFE57D11A1}"/>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D13E1288-2CC0-3CCE-C37B-F43A427A22F8}"/>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DEE735A6-520E-78EC-349C-0CF506254A9A}"/>
              </a:ext>
            </a:extLst>
          </p:cNvPr>
          <p:cNvSpPr>
            <a:spLocks noGrp="1"/>
          </p:cNvSpPr>
          <p:nvPr>
            <p:ph type="sldNum" sz="quarter" idx="12"/>
          </p:nvPr>
        </p:nvSpPr>
        <p:spPr/>
        <p:txBody>
          <a:bodyPr/>
          <a:lstStyle/>
          <a:p>
            <a:fld id="{01F3109D-D485-C449-906D-5F5D4F3CBBE8}" type="slidenum">
              <a:rPr lang="en-NP" smtClean="0"/>
              <a:t>32</a:t>
            </a:fld>
            <a:endParaRPr lang="en-NP"/>
          </a:p>
        </p:txBody>
      </p:sp>
      <p:pic>
        <p:nvPicPr>
          <p:cNvPr id="7" name="Picture 6">
            <a:extLst>
              <a:ext uri="{FF2B5EF4-FFF2-40B4-BE49-F238E27FC236}">
                <a16:creationId xmlns:a16="http://schemas.microsoft.com/office/drawing/2014/main" id="{61E11637-A03C-2028-E14F-C62C6DD15D36}"/>
              </a:ext>
            </a:extLst>
          </p:cNvPr>
          <p:cNvPicPr>
            <a:picLocks noChangeAspect="1"/>
          </p:cNvPicPr>
          <p:nvPr/>
        </p:nvPicPr>
        <p:blipFill>
          <a:blip r:embed="rId2"/>
          <a:stretch>
            <a:fillRect/>
          </a:stretch>
        </p:blipFill>
        <p:spPr>
          <a:xfrm>
            <a:off x="987139" y="428262"/>
            <a:ext cx="4321889" cy="5260694"/>
          </a:xfrm>
          <a:prstGeom prst="rect">
            <a:avLst/>
          </a:prstGeom>
        </p:spPr>
      </p:pic>
      <p:sp>
        <p:nvSpPr>
          <p:cNvPr id="9" name="TextBox 8">
            <a:extLst>
              <a:ext uri="{FF2B5EF4-FFF2-40B4-BE49-F238E27FC236}">
                <a16:creationId xmlns:a16="http://schemas.microsoft.com/office/drawing/2014/main" id="{37BDA16E-B0C3-0E51-2DF6-D55FC9490C34}"/>
              </a:ext>
            </a:extLst>
          </p:cNvPr>
          <p:cNvSpPr txBox="1"/>
          <p:nvPr/>
        </p:nvSpPr>
        <p:spPr>
          <a:xfrm>
            <a:off x="531471" y="5688956"/>
            <a:ext cx="5869329" cy="646331"/>
          </a:xfrm>
          <a:prstGeom prst="rect">
            <a:avLst/>
          </a:prstGeom>
          <a:noFill/>
        </p:spPr>
        <p:txBody>
          <a:bodyPr wrap="square">
            <a:spAutoFit/>
          </a:bodyPr>
          <a:lstStyle/>
          <a:p>
            <a:pPr algn="ctr"/>
            <a:r>
              <a:rPr lang="en-US" sz="1800" b="1" dirty="0">
                <a:effectLst/>
                <a:latin typeface="Times New Roman" panose="02020603050405020304" pitchFamily="18" charset="0"/>
                <a:ea typeface="Songti SC" panose="02010600040101010101" pitchFamily="2" charset="-122"/>
                <a:cs typeface="Times New Roman" panose="02020603050405020304" pitchFamily="18" charset="0"/>
              </a:rPr>
              <a:t>FIGURE 16: Fully connected feedforward network with one hidden layer and one output layer. </a:t>
            </a:r>
            <a:endParaRPr lang="en-US" b="1" dirty="0">
              <a:latin typeface="Times New Roman" panose="02020603050405020304" pitchFamily="18" charset="0"/>
              <a:ea typeface="Songti SC" panose="0201060004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775D3D7A-57B9-197E-C3A8-1392BF7498FD}"/>
              </a:ext>
            </a:extLst>
          </p:cNvPr>
          <p:cNvPicPr>
            <a:picLocks noChangeAspect="1"/>
          </p:cNvPicPr>
          <p:nvPr/>
        </p:nvPicPr>
        <p:blipFill>
          <a:blip r:embed="rId3"/>
          <a:stretch>
            <a:fillRect/>
          </a:stretch>
        </p:blipFill>
        <p:spPr>
          <a:xfrm>
            <a:off x="6556872" y="381963"/>
            <a:ext cx="5034735" cy="5353291"/>
          </a:xfrm>
          <a:prstGeom prst="rect">
            <a:avLst/>
          </a:prstGeom>
        </p:spPr>
      </p:pic>
      <p:sp>
        <p:nvSpPr>
          <p:cNvPr id="12" name="TextBox 11">
            <a:extLst>
              <a:ext uri="{FF2B5EF4-FFF2-40B4-BE49-F238E27FC236}">
                <a16:creationId xmlns:a16="http://schemas.microsoft.com/office/drawing/2014/main" id="{65B32C77-4D7A-C58E-BBC9-E1E1FBE62F79}"/>
              </a:ext>
            </a:extLst>
          </p:cNvPr>
          <p:cNvSpPr txBox="1"/>
          <p:nvPr/>
        </p:nvSpPr>
        <p:spPr>
          <a:xfrm>
            <a:off x="6644372" y="5688956"/>
            <a:ext cx="5236076" cy="646331"/>
          </a:xfrm>
          <a:prstGeom prst="rect">
            <a:avLst/>
          </a:prstGeom>
          <a:noFill/>
        </p:spPr>
        <p:txBody>
          <a:bodyPr wrap="square">
            <a:spAutoFit/>
          </a:bodyPr>
          <a:lstStyle/>
          <a:p>
            <a:r>
              <a:rPr lang="en-US" sz="1800" b="1" dirty="0">
                <a:effectLst/>
                <a:latin typeface="Times New Roman" panose="02020603050405020304" pitchFamily="18" charset="0"/>
                <a:ea typeface="Songti SC" panose="02010600040101010101" pitchFamily="2" charset="-122"/>
                <a:cs typeface="Times New Roman" panose="02020603050405020304" pitchFamily="18" charset="0"/>
              </a:rPr>
              <a:t>FIGURE 17: Recurrent network with no self-feedback loops and no hidden neurons. </a:t>
            </a:r>
            <a:endParaRPr lang="en-US" b="1" dirty="0">
              <a:latin typeface="Times New Roman" panose="02020603050405020304" pitchFamily="18" charset="0"/>
              <a:ea typeface="Song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775983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260A1C-949E-6768-1202-9D3D9A18D5AA}"/>
              </a:ext>
            </a:extLst>
          </p:cNvPr>
          <p:cNvSpPr>
            <a:spLocks noGrp="1"/>
          </p:cNvSpPr>
          <p:nvPr>
            <p:ph type="dt" sz="half" idx="10"/>
          </p:nvPr>
        </p:nvSpPr>
        <p:spPr/>
        <p:txBody>
          <a:bodyPr/>
          <a:lstStyle/>
          <a:p>
            <a:r>
              <a:rPr lang="en-US"/>
              <a:t>11/06/2025</a:t>
            </a:r>
            <a:endParaRPr lang="en-NP"/>
          </a:p>
        </p:txBody>
      </p:sp>
      <p:sp>
        <p:nvSpPr>
          <p:cNvPr id="3" name="Footer Placeholder 2">
            <a:extLst>
              <a:ext uri="{FF2B5EF4-FFF2-40B4-BE49-F238E27FC236}">
                <a16:creationId xmlns:a16="http://schemas.microsoft.com/office/drawing/2014/main" id="{6ADE798C-AB5E-3AB1-7788-6974254B2F80}"/>
              </a:ext>
            </a:extLst>
          </p:cNvPr>
          <p:cNvSpPr>
            <a:spLocks noGrp="1"/>
          </p:cNvSpPr>
          <p:nvPr>
            <p:ph type="ftr" sz="quarter" idx="11"/>
          </p:nvPr>
        </p:nvSpPr>
        <p:spPr/>
        <p:txBody>
          <a:bodyPr/>
          <a:lstStyle/>
          <a:p>
            <a:r>
              <a:rPr lang="en-US"/>
              <a:t>@Kiran Bagale</a:t>
            </a:r>
            <a:endParaRPr lang="en-NP"/>
          </a:p>
        </p:txBody>
      </p:sp>
      <p:sp>
        <p:nvSpPr>
          <p:cNvPr id="4" name="Slide Number Placeholder 3">
            <a:extLst>
              <a:ext uri="{FF2B5EF4-FFF2-40B4-BE49-F238E27FC236}">
                <a16:creationId xmlns:a16="http://schemas.microsoft.com/office/drawing/2014/main" id="{6AA39B52-5DC2-9153-4B3A-5EA81A41378E}"/>
              </a:ext>
            </a:extLst>
          </p:cNvPr>
          <p:cNvSpPr>
            <a:spLocks noGrp="1"/>
          </p:cNvSpPr>
          <p:nvPr>
            <p:ph type="sldNum" sz="quarter" idx="12"/>
          </p:nvPr>
        </p:nvSpPr>
        <p:spPr/>
        <p:txBody>
          <a:bodyPr/>
          <a:lstStyle/>
          <a:p>
            <a:fld id="{01F3109D-D485-C449-906D-5F5D4F3CBBE8}" type="slidenum">
              <a:rPr lang="en-NP" smtClean="0"/>
              <a:t>33</a:t>
            </a:fld>
            <a:endParaRPr lang="en-NP"/>
          </a:p>
        </p:txBody>
      </p:sp>
      <p:pic>
        <p:nvPicPr>
          <p:cNvPr id="5" name="Picture 4">
            <a:extLst>
              <a:ext uri="{FF2B5EF4-FFF2-40B4-BE49-F238E27FC236}">
                <a16:creationId xmlns:a16="http://schemas.microsoft.com/office/drawing/2014/main" id="{58A81107-E3A6-0066-B045-5C6711AEAA4E}"/>
              </a:ext>
            </a:extLst>
          </p:cNvPr>
          <p:cNvPicPr>
            <a:picLocks noChangeAspect="1"/>
          </p:cNvPicPr>
          <p:nvPr/>
        </p:nvPicPr>
        <p:blipFill>
          <a:blip r:embed="rId2"/>
          <a:stretch>
            <a:fillRect/>
          </a:stretch>
        </p:blipFill>
        <p:spPr>
          <a:xfrm>
            <a:off x="2209800" y="256947"/>
            <a:ext cx="7316165" cy="5405155"/>
          </a:xfrm>
          <a:prstGeom prst="rect">
            <a:avLst/>
          </a:prstGeom>
        </p:spPr>
      </p:pic>
      <p:sp>
        <p:nvSpPr>
          <p:cNvPr id="7" name="TextBox 6">
            <a:extLst>
              <a:ext uri="{FF2B5EF4-FFF2-40B4-BE49-F238E27FC236}">
                <a16:creationId xmlns:a16="http://schemas.microsoft.com/office/drawing/2014/main" id="{ACE9810A-A643-7039-A379-2EB1A3369C58}"/>
              </a:ext>
            </a:extLst>
          </p:cNvPr>
          <p:cNvSpPr txBox="1"/>
          <p:nvPr/>
        </p:nvSpPr>
        <p:spPr>
          <a:xfrm>
            <a:off x="3084653" y="5801940"/>
            <a:ext cx="6099858" cy="369332"/>
          </a:xfrm>
          <a:prstGeom prst="rect">
            <a:avLst/>
          </a:prstGeom>
          <a:noFill/>
        </p:spPr>
        <p:txBody>
          <a:bodyPr wrap="square">
            <a:spAutoFit/>
          </a:bodyPr>
          <a:lstStyle/>
          <a:p>
            <a:pPr algn="ctr"/>
            <a:r>
              <a:rPr lang="en-US" sz="1800" b="1" dirty="0">
                <a:effectLst/>
                <a:latin typeface="Times New Roman" panose="02020603050405020304" pitchFamily="18" charset="0"/>
                <a:ea typeface="Songti SC" panose="02010600040101010101" pitchFamily="2" charset="-122"/>
                <a:cs typeface="Times New Roman" panose="02020603050405020304" pitchFamily="18" charset="0"/>
              </a:rPr>
              <a:t>FIGURE 18: Recurrent network with hidden neurons. </a:t>
            </a:r>
            <a:endParaRPr lang="en-US" b="1" dirty="0">
              <a:latin typeface="Times New Roman" panose="02020603050405020304" pitchFamily="18" charset="0"/>
              <a:ea typeface="Song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39221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normAutofit/>
          </a:bodyPr>
          <a:lstStyle/>
          <a:p>
            <a:pPr algn="ctr"/>
            <a:r>
              <a:rPr sz="3600" b="1" dirty="0">
                <a:latin typeface="Times New Roman" panose="02020603050405020304" pitchFamily="18" charset="0"/>
                <a:ea typeface="Songti SC" panose="02010600040101010101" pitchFamily="2" charset="-122"/>
                <a:cs typeface="Times New Roman" panose="02020603050405020304" pitchFamily="18" charset="0"/>
              </a:rPr>
              <a:t>Knowledge Representation</a:t>
            </a:r>
          </a:p>
        </p:txBody>
      </p:sp>
      <p:sp>
        <p:nvSpPr>
          <p:cNvPr id="3" name="Content Placeholder 2"/>
          <p:cNvSpPr>
            <a:spLocks noGrp="1"/>
          </p:cNvSpPr>
          <p:nvPr>
            <p:ph idx="1"/>
          </p:nvPr>
        </p:nvSpPr>
        <p:spPr>
          <a:xfrm>
            <a:off x="838200" y="1690688"/>
            <a:ext cx="10515600" cy="4486275"/>
          </a:xfrm>
        </p:spPr>
        <p:txBody>
          <a:bodyPr/>
          <a:lstStyle/>
          <a:p>
            <a:pPr marL="0" indent="0" algn="just">
              <a:buNone/>
            </a:pPr>
            <a:r>
              <a:rPr lang="en-US" i="1" dirty="0">
                <a:effectLst/>
                <a:latin typeface="Times New Roman" panose="02020603050405020304" pitchFamily="18" charset="0"/>
                <a:ea typeface="Songti SC" panose="02010600040101010101" pitchFamily="2" charset="-122"/>
                <a:cs typeface="Times New Roman" panose="02020603050405020304" pitchFamily="18" charset="0"/>
              </a:rPr>
              <a:t>Knowledge refers to stored information or models used by a person or machine to interpret, predict, and appropriately respond to the outside world. </a:t>
            </a:r>
            <a:endParaRPr lang="en-US" sz="4000" dirty="0">
              <a:latin typeface="Times New Roman" panose="02020603050405020304" pitchFamily="18" charset="0"/>
              <a:ea typeface="Songti SC" panose="02010600040101010101" pitchFamily="2" charset="-122"/>
              <a:cs typeface="Times New Roman" panose="02020603050405020304" pitchFamily="18" charset="0"/>
            </a:endParaRPr>
          </a:p>
          <a:p>
            <a:pPr algn="just">
              <a:buFont typeface="Wingdings" pitchFamily="2" charset="2"/>
              <a:buChar char="ü"/>
            </a:pPr>
            <a:r>
              <a:rPr lang="en-US" dirty="0">
                <a:latin typeface="Times New Roman" panose="02020603050405020304" pitchFamily="18" charset="0"/>
                <a:ea typeface="Songti SC" panose="02010600040101010101" pitchFamily="2" charset="-122"/>
                <a:cs typeface="Times New Roman" panose="02020603050405020304" pitchFamily="18" charset="0"/>
              </a:rPr>
              <a:t> </a:t>
            </a:r>
            <a:r>
              <a:rPr dirty="0">
                <a:latin typeface="Times New Roman" panose="02020603050405020304" pitchFamily="18" charset="0"/>
                <a:ea typeface="Songti SC" panose="02010600040101010101" pitchFamily="2" charset="-122"/>
                <a:cs typeface="Times New Roman" panose="02020603050405020304" pitchFamily="18" charset="0"/>
              </a:rPr>
              <a:t>Stored in connection weights</a:t>
            </a:r>
            <a:endParaRPr lang="en-US" dirty="0">
              <a:latin typeface="Times New Roman" panose="02020603050405020304" pitchFamily="18" charset="0"/>
              <a:ea typeface="Songti SC" panose="02010600040101010101" pitchFamily="2" charset="-122"/>
              <a:cs typeface="Times New Roman" panose="02020603050405020304" pitchFamily="18" charset="0"/>
            </a:endParaRPr>
          </a:p>
          <a:p>
            <a:pPr algn="just">
              <a:buFont typeface="Wingdings" pitchFamily="2" charset="2"/>
              <a:buChar char="ü"/>
            </a:pPr>
            <a:r>
              <a:rPr lang="en-NP" dirty="0">
                <a:latin typeface="Times New Roman" panose="02020603050405020304" pitchFamily="18" charset="0"/>
                <a:ea typeface="Songti SC" panose="02010600040101010101" pitchFamily="2" charset="-122"/>
                <a:cs typeface="Times New Roman" panose="02020603050405020304" pitchFamily="18" charset="0"/>
              </a:rPr>
              <a:t> </a:t>
            </a:r>
            <a:r>
              <a:rPr dirty="0">
                <a:latin typeface="Times New Roman" panose="02020603050405020304" pitchFamily="18" charset="0"/>
                <a:ea typeface="Songti SC" panose="02010600040101010101" pitchFamily="2" charset="-122"/>
                <a:cs typeface="Times New Roman" panose="02020603050405020304" pitchFamily="18" charset="0"/>
              </a:rPr>
              <a:t>Adjusted during training</a:t>
            </a:r>
            <a:endParaRPr lang="en-US" dirty="0">
              <a:latin typeface="Times New Roman" panose="02020603050405020304" pitchFamily="18" charset="0"/>
              <a:ea typeface="Songti SC" panose="02010600040101010101" pitchFamily="2" charset="-122"/>
              <a:cs typeface="Times New Roman" panose="02020603050405020304" pitchFamily="18" charset="0"/>
            </a:endParaRPr>
          </a:p>
          <a:p>
            <a:pPr algn="just">
              <a:buFont typeface="Wingdings" pitchFamily="2" charset="2"/>
              <a:buChar char="ü"/>
            </a:pPr>
            <a:r>
              <a:rPr dirty="0">
                <a:latin typeface="Times New Roman" panose="02020603050405020304" pitchFamily="18" charset="0"/>
                <a:ea typeface="Songti SC" panose="02010600040101010101" pitchFamily="2" charset="-122"/>
                <a:cs typeface="Times New Roman" panose="02020603050405020304" pitchFamily="18" charset="0"/>
              </a:rPr>
              <a:t> Represents input-output mappings</a:t>
            </a:r>
            <a:endParaRPr lang="en-US" dirty="0">
              <a:latin typeface="Times New Roman" panose="02020603050405020304" pitchFamily="18" charset="0"/>
              <a:ea typeface="Songti SC" panose="02010600040101010101" pitchFamily="2" charset="-122"/>
              <a:cs typeface="Times New Roman" panose="02020603050405020304" pitchFamily="18" charset="0"/>
            </a:endParaRPr>
          </a:p>
          <a:p>
            <a:pPr algn="just">
              <a:buFont typeface="Wingdings" pitchFamily="2" charset="2"/>
              <a:buChar char="ü"/>
            </a:pPr>
            <a:r>
              <a:rPr lang="en-US" dirty="0">
                <a:latin typeface="Times New Roman" panose="02020603050405020304" pitchFamily="18" charset="0"/>
                <a:ea typeface="Songti SC" panose="02010600040101010101" pitchFamily="2" charset="-122"/>
                <a:cs typeface="Times New Roman" panose="02020603050405020304" pitchFamily="18" charset="0"/>
              </a:rPr>
              <a:t>Knowledge is stored in synaptic weights.</a:t>
            </a:r>
          </a:p>
          <a:p>
            <a:pPr algn="just">
              <a:buFont typeface="Wingdings" pitchFamily="2" charset="2"/>
              <a:buChar char="ü"/>
            </a:pPr>
            <a:r>
              <a:rPr lang="en-US" dirty="0">
                <a:latin typeface="Times New Roman" panose="02020603050405020304" pitchFamily="18" charset="0"/>
                <a:ea typeface="Songti SC" panose="02010600040101010101" pitchFamily="2" charset="-122"/>
                <a:cs typeface="Times New Roman" panose="02020603050405020304" pitchFamily="18" charset="0"/>
              </a:rPr>
              <a:t> Can be local (one neuron) or distributed (across network).</a:t>
            </a:r>
          </a:p>
          <a:p>
            <a:pPr algn="just">
              <a:buFont typeface="Wingdings" pitchFamily="2" charset="2"/>
              <a:buChar char="ü"/>
            </a:pPr>
            <a:r>
              <a:rPr lang="en-US" dirty="0">
                <a:latin typeface="Times New Roman" panose="02020603050405020304" pitchFamily="18" charset="0"/>
                <a:ea typeface="Songti SC" panose="02010600040101010101" pitchFamily="2" charset="-122"/>
                <a:cs typeface="Times New Roman" panose="02020603050405020304" pitchFamily="18" charset="0"/>
              </a:rPr>
              <a:t> Generalization from learned data is key.</a:t>
            </a:r>
          </a:p>
          <a:p>
            <a:pPr marL="0" indent="0" algn="just">
              <a:buNone/>
            </a:pPr>
            <a:endParaRPr dirty="0">
              <a:latin typeface="Times New Roman" panose="02020603050405020304" pitchFamily="18" charset="0"/>
              <a:ea typeface="Songti SC" panose="02010600040101010101" pitchFamily="2" charset="-122"/>
              <a:cs typeface="Times New Roman" panose="02020603050405020304" pitchFamily="18" charset="0"/>
            </a:endParaRPr>
          </a:p>
        </p:txBody>
      </p:sp>
      <p:sp>
        <p:nvSpPr>
          <p:cNvPr id="4" name="Date Placeholder 3">
            <a:extLst>
              <a:ext uri="{FF2B5EF4-FFF2-40B4-BE49-F238E27FC236}">
                <a16:creationId xmlns:a16="http://schemas.microsoft.com/office/drawing/2014/main" id="{96620970-1198-4056-974E-01C4A0D96BC1}"/>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CE0948A3-C560-BA0E-E692-1E46C9817D61}"/>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4A492070-8757-53F4-4C78-001E0CE7B0F3}"/>
              </a:ext>
            </a:extLst>
          </p:cNvPr>
          <p:cNvSpPr>
            <a:spLocks noGrp="1"/>
          </p:cNvSpPr>
          <p:nvPr>
            <p:ph type="sldNum" sz="quarter" idx="12"/>
          </p:nvPr>
        </p:nvSpPr>
        <p:spPr/>
        <p:txBody>
          <a:bodyPr/>
          <a:lstStyle/>
          <a:p>
            <a:fld id="{01F3109D-D485-C449-906D-5F5D4F3CBBE8}" type="slidenum">
              <a:rPr lang="en-NP" smtClean="0"/>
              <a:t>34</a:t>
            </a:fld>
            <a:endParaRPr lang="en-NP"/>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F90CF-E061-458D-1F40-A55550897B66}"/>
              </a:ext>
            </a:extLst>
          </p:cNvPr>
          <p:cNvSpPr>
            <a:spLocks noGrp="1"/>
          </p:cNvSpPr>
          <p:nvPr>
            <p:ph type="title"/>
          </p:nvPr>
        </p:nvSpPr>
        <p:spPr/>
        <p:txBody>
          <a:bodyPr>
            <a:normAutofit/>
          </a:bodyPr>
          <a:lstStyle/>
          <a:p>
            <a:pPr algn="ctr"/>
            <a:r>
              <a:rPr lang="en-US" sz="3600" b="1" dirty="0">
                <a:effectLst/>
                <a:latin typeface="Times New Roman" panose="02020603050405020304" pitchFamily="18" charset="0"/>
                <a:ea typeface="Songti SC" panose="02010600040101010101" pitchFamily="2" charset="-122"/>
                <a:cs typeface="Times New Roman" panose="02020603050405020304" pitchFamily="18" charset="0"/>
              </a:rPr>
              <a:t>Roles of Knowledge Representation </a:t>
            </a:r>
            <a:endParaRPr lang="en-NP" sz="7200" dirty="0">
              <a:latin typeface="Times New Roman" panose="02020603050405020304" pitchFamily="18" charset="0"/>
              <a:ea typeface="Songti SC" panose="02010600040101010101" pitchFamily="2" charset="-122"/>
              <a:cs typeface="Times New Roman" panose="02020603050405020304" pitchFamily="18" charset="0"/>
            </a:endParaRPr>
          </a:p>
        </p:txBody>
      </p:sp>
      <p:sp>
        <p:nvSpPr>
          <p:cNvPr id="3" name="Content Placeholder 2">
            <a:extLst>
              <a:ext uri="{FF2B5EF4-FFF2-40B4-BE49-F238E27FC236}">
                <a16:creationId xmlns:a16="http://schemas.microsoft.com/office/drawing/2014/main" id="{4226B0C7-0334-78C8-04E0-B3E6AD7F511A}"/>
              </a:ext>
            </a:extLst>
          </p:cNvPr>
          <p:cNvSpPr>
            <a:spLocks noGrp="1"/>
          </p:cNvSpPr>
          <p:nvPr>
            <p:ph idx="1"/>
          </p:nvPr>
        </p:nvSpPr>
        <p:spPr>
          <a:xfrm>
            <a:off x="838200" y="1711325"/>
            <a:ext cx="10515600" cy="4351338"/>
          </a:xfrm>
        </p:spPr>
        <p:txBody>
          <a:bodyPr>
            <a:normAutofit lnSpcReduction="10000"/>
          </a:bodyPr>
          <a:lstStyle/>
          <a:p>
            <a:pPr algn="just"/>
            <a:r>
              <a:rPr lang="en-US" b="1" dirty="0">
                <a:effectLst/>
                <a:latin typeface="Times New Roman" panose="02020603050405020304" pitchFamily="18" charset="0"/>
                <a:cs typeface="Times New Roman" panose="02020603050405020304" pitchFamily="18" charset="0"/>
              </a:rPr>
              <a:t>Rule 1. </a:t>
            </a:r>
            <a:r>
              <a:rPr lang="en-US" dirty="0">
                <a:effectLst/>
                <a:latin typeface="Times New Roman" panose="02020603050405020304" pitchFamily="18" charset="0"/>
                <a:cs typeface="Times New Roman" panose="02020603050405020304" pitchFamily="18" charset="0"/>
              </a:rPr>
              <a:t>Similar inputs (i.e., patterns drawn) from similar classes should usually produce similar representations inside the network, and should therefore be classified as belonging to the same class. </a:t>
            </a:r>
            <a:endParaRPr lang="en-US" sz="4000" dirty="0">
              <a:latin typeface="Times New Roman" panose="02020603050405020304" pitchFamily="18" charset="0"/>
              <a:cs typeface="Times New Roman" panose="02020603050405020304" pitchFamily="18" charset="0"/>
            </a:endParaRPr>
          </a:p>
          <a:p>
            <a:pPr algn="just"/>
            <a:r>
              <a:rPr lang="en-US" b="1" dirty="0">
                <a:effectLst/>
                <a:latin typeface="Times New Roman" panose="02020603050405020304" pitchFamily="18" charset="0"/>
                <a:cs typeface="Times New Roman" panose="02020603050405020304" pitchFamily="18" charset="0"/>
              </a:rPr>
              <a:t>Rule 2. </a:t>
            </a:r>
            <a:r>
              <a:rPr lang="en-US" dirty="0">
                <a:effectLst/>
                <a:latin typeface="Times New Roman" panose="02020603050405020304" pitchFamily="18" charset="0"/>
                <a:cs typeface="Times New Roman" panose="02020603050405020304" pitchFamily="18" charset="0"/>
              </a:rPr>
              <a:t>Items to be categorized as separate classes should be given widely different representations in the network. </a:t>
            </a:r>
            <a:endParaRPr lang="en-US" sz="4000" dirty="0">
              <a:latin typeface="Times New Roman" panose="02020603050405020304" pitchFamily="18" charset="0"/>
              <a:cs typeface="Times New Roman" panose="02020603050405020304" pitchFamily="18" charset="0"/>
            </a:endParaRPr>
          </a:p>
          <a:p>
            <a:pPr algn="just"/>
            <a:r>
              <a:rPr lang="en-US" b="1" dirty="0">
                <a:effectLst/>
                <a:latin typeface="Times New Roman" panose="02020603050405020304" pitchFamily="18" charset="0"/>
                <a:cs typeface="Times New Roman" panose="02020603050405020304" pitchFamily="18" charset="0"/>
              </a:rPr>
              <a:t>Rule 3. </a:t>
            </a:r>
            <a:r>
              <a:rPr lang="en-US" dirty="0">
                <a:effectLst/>
                <a:latin typeface="Times New Roman" panose="02020603050405020304" pitchFamily="18" charset="0"/>
                <a:cs typeface="Times New Roman" panose="02020603050405020304" pitchFamily="18" charset="0"/>
              </a:rPr>
              <a:t>If a particular feature is important, then there should be a large number of neurons involved in the representation of that item in the network. </a:t>
            </a:r>
            <a:endParaRPr lang="en-US" sz="4000" dirty="0">
              <a:latin typeface="Times New Roman" panose="02020603050405020304" pitchFamily="18" charset="0"/>
              <a:cs typeface="Times New Roman" panose="02020603050405020304" pitchFamily="18" charset="0"/>
            </a:endParaRPr>
          </a:p>
          <a:p>
            <a:pPr algn="just"/>
            <a:r>
              <a:rPr lang="en-US" b="1" dirty="0">
                <a:effectLst/>
                <a:latin typeface="Times New Roman" panose="02020603050405020304" pitchFamily="18" charset="0"/>
                <a:cs typeface="Times New Roman" panose="02020603050405020304" pitchFamily="18" charset="0"/>
              </a:rPr>
              <a:t>Rule 4. </a:t>
            </a:r>
            <a:r>
              <a:rPr lang="en-US" dirty="0">
                <a:effectLst/>
                <a:latin typeface="Times New Roman" panose="02020603050405020304" pitchFamily="18" charset="0"/>
                <a:cs typeface="Times New Roman" panose="02020603050405020304" pitchFamily="18" charset="0"/>
              </a:rPr>
              <a:t>Prior information and invariances should be built into the design of a neural network whenever they are available, so as to simplify the network design by its not having to learn them. </a:t>
            </a:r>
            <a:endParaRPr lang="en-US" sz="4000" dirty="0">
              <a:effectLst/>
              <a:latin typeface="Times New Roman" panose="02020603050405020304" pitchFamily="18" charset="0"/>
              <a:cs typeface="Times New Roman" panose="02020603050405020304" pitchFamily="18" charset="0"/>
            </a:endParaRPr>
          </a:p>
          <a:p>
            <a:pPr marL="0" indent="0" algn="just">
              <a:buNone/>
            </a:pPr>
            <a:endParaRPr lang="en-NP" sz="4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987CDDB0-F9FB-D5C5-D383-CE5E90045D2E}"/>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0F55939E-ECE0-3F60-484C-48C482CEAE1F}"/>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02261E48-EF10-4E2F-D6D2-2585785042BE}"/>
              </a:ext>
            </a:extLst>
          </p:cNvPr>
          <p:cNvSpPr>
            <a:spLocks noGrp="1"/>
          </p:cNvSpPr>
          <p:nvPr>
            <p:ph type="sldNum" sz="quarter" idx="12"/>
          </p:nvPr>
        </p:nvSpPr>
        <p:spPr/>
        <p:txBody>
          <a:bodyPr/>
          <a:lstStyle/>
          <a:p>
            <a:fld id="{01F3109D-D485-C449-906D-5F5D4F3CBBE8}" type="slidenum">
              <a:rPr lang="en-NP" smtClean="0"/>
              <a:t>35</a:t>
            </a:fld>
            <a:endParaRPr lang="en-NP"/>
          </a:p>
        </p:txBody>
      </p:sp>
    </p:spTree>
    <p:extLst>
      <p:ext uri="{BB962C8B-B14F-4D97-AF65-F5344CB8AC3E}">
        <p14:creationId xmlns:p14="http://schemas.microsoft.com/office/powerpoint/2010/main" val="1015582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12262"/>
          </a:xfrm>
        </p:spPr>
        <p:txBody>
          <a:bodyPr>
            <a:normAutofit/>
          </a:bodyPr>
          <a:lstStyle/>
          <a:p>
            <a:pPr algn="ctr"/>
            <a:r>
              <a:rPr sz="3600" b="1" dirty="0">
                <a:latin typeface="Times New Roman" panose="02020603050405020304" pitchFamily="18" charset="0"/>
                <a:ea typeface="Songti SC" panose="02010600040101010101" pitchFamily="2" charset="-122"/>
                <a:cs typeface="Times New Roman" panose="02020603050405020304" pitchFamily="18" charset="0"/>
              </a:rPr>
              <a:t>Learning Processes</a:t>
            </a:r>
          </a:p>
        </p:txBody>
      </p:sp>
      <p:sp>
        <p:nvSpPr>
          <p:cNvPr id="3" name="Content Placeholder 2"/>
          <p:cNvSpPr>
            <a:spLocks noGrp="1"/>
          </p:cNvSpPr>
          <p:nvPr>
            <p:ph idx="1"/>
          </p:nvPr>
        </p:nvSpPr>
        <p:spPr>
          <a:xfrm>
            <a:off x="838200" y="1469985"/>
            <a:ext cx="10515600" cy="4706978"/>
          </a:xfrm>
        </p:spPr>
        <p:txBody>
          <a:bodyPr/>
          <a:lstStyle/>
          <a:p>
            <a:pPr algn="just">
              <a:buFont typeface="Wingdings" pitchFamily="2" charset="2"/>
              <a:buChar char="ü"/>
            </a:pPr>
            <a:r>
              <a:rPr lang="en-US" sz="2400" b="1" dirty="0">
                <a:effectLst/>
                <a:latin typeface="Times New Roman" panose="02020603050405020304" pitchFamily="18" charset="0"/>
                <a:ea typeface="Songti SC" panose="02010600040101010101" pitchFamily="2" charset="-122"/>
                <a:cs typeface="Times New Roman" panose="02020603050405020304" pitchFamily="18" charset="0"/>
              </a:rPr>
              <a:t>Learning with a Teacher - </a:t>
            </a:r>
            <a:r>
              <a:rPr sz="2400" dirty="0">
                <a:latin typeface="Times New Roman" panose="02020603050405020304" pitchFamily="18" charset="0"/>
                <a:ea typeface="Songti SC" panose="02010600040101010101" pitchFamily="2" charset="-122"/>
                <a:cs typeface="Times New Roman" panose="02020603050405020304" pitchFamily="18" charset="0"/>
              </a:rPr>
              <a:t>Supervised Learning</a:t>
            </a:r>
            <a:endParaRPr lang="en-US" sz="2400" dirty="0">
              <a:latin typeface="Times New Roman" panose="02020603050405020304" pitchFamily="18" charset="0"/>
              <a:ea typeface="Songti SC" panose="02010600040101010101" pitchFamily="2" charset="-122"/>
              <a:cs typeface="Times New Roman" panose="02020603050405020304" pitchFamily="18" charset="0"/>
            </a:endParaRPr>
          </a:p>
          <a:p>
            <a:pPr algn="just">
              <a:buFont typeface="Wingdings" pitchFamily="2" charset="2"/>
              <a:buChar char="ü"/>
            </a:pPr>
            <a:r>
              <a:rPr lang="en-US" sz="2400" b="1" dirty="0">
                <a:effectLst/>
                <a:latin typeface="Times New Roman" panose="02020603050405020304" pitchFamily="18" charset="0"/>
                <a:ea typeface="Songti SC" panose="02010600040101010101" pitchFamily="2" charset="-122"/>
                <a:cs typeface="Times New Roman" panose="02020603050405020304" pitchFamily="18" charset="0"/>
              </a:rPr>
              <a:t>Learning without a Teacher</a:t>
            </a:r>
            <a:endParaRPr lang="en-US" sz="2400" dirty="0">
              <a:latin typeface="Times New Roman" panose="02020603050405020304" pitchFamily="18" charset="0"/>
              <a:ea typeface="Songti SC" panose="02010600040101010101" pitchFamily="2" charset="-122"/>
              <a:cs typeface="Times New Roman" panose="02020603050405020304" pitchFamily="18" charset="0"/>
            </a:endParaRPr>
          </a:p>
          <a:p>
            <a:pPr marL="914400" lvl="1" indent="-457200" algn="just">
              <a:buFont typeface="+mj-lt"/>
              <a:buAutoNum type="arabicPeriod"/>
            </a:pPr>
            <a:r>
              <a:rPr dirty="0">
                <a:latin typeface="Times New Roman" panose="02020603050405020304" pitchFamily="18" charset="0"/>
                <a:ea typeface="Songti SC" panose="02010600040101010101" pitchFamily="2" charset="-122"/>
                <a:cs typeface="Times New Roman" panose="02020603050405020304" pitchFamily="18" charset="0"/>
              </a:rPr>
              <a:t>Reinforcement Learning</a:t>
            </a:r>
            <a:endParaRPr lang="en-US" dirty="0">
              <a:latin typeface="Times New Roman" panose="02020603050405020304" pitchFamily="18" charset="0"/>
              <a:ea typeface="Songti SC" panose="02010600040101010101" pitchFamily="2" charset="-122"/>
              <a:cs typeface="Times New Roman" panose="02020603050405020304" pitchFamily="18" charset="0"/>
            </a:endParaRPr>
          </a:p>
          <a:p>
            <a:pPr marL="914400" lvl="1" indent="-457200" algn="just">
              <a:buFont typeface="+mj-lt"/>
              <a:buAutoNum type="arabicPeriod"/>
            </a:pPr>
            <a:r>
              <a:rPr lang="en-US" sz="2400" dirty="0">
                <a:latin typeface="Times New Roman" panose="02020603050405020304" pitchFamily="18" charset="0"/>
                <a:ea typeface="Songti SC" panose="02010600040101010101" pitchFamily="2" charset="-122"/>
                <a:cs typeface="Times New Roman" panose="02020603050405020304" pitchFamily="18" charset="0"/>
              </a:rPr>
              <a:t>Unsupervised Learning</a:t>
            </a:r>
            <a:endParaRPr lang="en-US" dirty="0">
              <a:latin typeface="Times New Roman" panose="02020603050405020304" pitchFamily="18" charset="0"/>
              <a:ea typeface="Songti SC" panose="02010600040101010101" pitchFamily="2" charset="-122"/>
              <a:cs typeface="Times New Roman" panose="02020603050405020304" pitchFamily="18" charset="0"/>
            </a:endParaRPr>
          </a:p>
          <a:p>
            <a:pPr algn="just">
              <a:buFont typeface="Wingdings" pitchFamily="2" charset="2"/>
              <a:buChar char="ü"/>
            </a:pPr>
            <a:endParaRPr lang="en-US" dirty="0">
              <a:latin typeface="Times New Roman" panose="02020603050405020304" pitchFamily="18" charset="0"/>
              <a:ea typeface="Songti SC" panose="02010600040101010101" pitchFamily="2" charset="-122"/>
              <a:cs typeface="Times New Roman" panose="02020603050405020304" pitchFamily="18" charset="0"/>
            </a:endParaRPr>
          </a:p>
          <a:p>
            <a:pPr algn="just"/>
            <a:r>
              <a:rPr lang="en-US" dirty="0">
                <a:latin typeface="Times New Roman" panose="02020603050405020304" pitchFamily="18" charset="0"/>
                <a:ea typeface="Songti SC" panose="02010600040101010101" pitchFamily="2" charset="-122"/>
                <a:cs typeface="Times New Roman" panose="02020603050405020304" pitchFamily="18" charset="0"/>
              </a:rPr>
              <a:t>Supervised Learning: Learning with a teacher (input-output pairs).</a:t>
            </a:r>
          </a:p>
          <a:p>
            <a:pPr algn="just"/>
            <a:r>
              <a:rPr lang="en-US" dirty="0">
                <a:latin typeface="Times New Roman" panose="02020603050405020304" pitchFamily="18" charset="0"/>
                <a:ea typeface="Songti SC" panose="02010600040101010101" pitchFamily="2" charset="-122"/>
                <a:cs typeface="Times New Roman" panose="02020603050405020304" pitchFamily="18" charset="0"/>
              </a:rPr>
              <a:t>Reinforcement Learning: Learning via feedback from environment.</a:t>
            </a:r>
          </a:p>
          <a:p>
            <a:pPr algn="just"/>
            <a:r>
              <a:rPr lang="en-US" dirty="0">
                <a:latin typeface="Times New Roman" panose="02020603050405020304" pitchFamily="18" charset="0"/>
                <a:ea typeface="Songti SC" panose="02010600040101010101" pitchFamily="2" charset="-122"/>
                <a:cs typeface="Times New Roman" panose="02020603050405020304" pitchFamily="18" charset="0"/>
              </a:rPr>
              <a:t>Unsupervised Learning: Learning patterns from input only.</a:t>
            </a:r>
          </a:p>
          <a:p>
            <a:pPr marL="0" indent="0" algn="just">
              <a:buNone/>
            </a:pPr>
            <a:endParaRPr lang="en-US" dirty="0">
              <a:latin typeface="Times New Roman" panose="02020603050405020304" pitchFamily="18" charset="0"/>
              <a:ea typeface="Songti SC" panose="02010600040101010101" pitchFamily="2" charset="-122"/>
              <a:cs typeface="Times New Roman" panose="02020603050405020304" pitchFamily="18" charset="0"/>
            </a:endParaRPr>
          </a:p>
          <a:p>
            <a:pPr marL="0" indent="0" algn="just">
              <a:buNone/>
            </a:pPr>
            <a:endParaRPr dirty="0">
              <a:latin typeface="Times New Roman" panose="02020603050405020304" pitchFamily="18" charset="0"/>
              <a:ea typeface="Songti SC" panose="02010600040101010101" pitchFamily="2" charset="-122"/>
              <a:cs typeface="Times New Roman" panose="02020603050405020304" pitchFamily="18" charset="0"/>
            </a:endParaRPr>
          </a:p>
        </p:txBody>
      </p:sp>
      <p:sp>
        <p:nvSpPr>
          <p:cNvPr id="4" name="Date Placeholder 3">
            <a:extLst>
              <a:ext uri="{FF2B5EF4-FFF2-40B4-BE49-F238E27FC236}">
                <a16:creationId xmlns:a16="http://schemas.microsoft.com/office/drawing/2014/main" id="{B21207C6-F0BC-546A-DBB4-54588228A1EF}"/>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1E6B9F0D-7F4B-BE81-5A7A-47FECA364CD1}"/>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FF7B3017-90DF-3E7F-52F7-11F287D5B469}"/>
              </a:ext>
            </a:extLst>
          </p:cNvPr>
          <p:cNvSpPr>
            <a:spLocks noGrp="1"/>
          </p:cNvSpPr>
          <p:nvPr>
            <p:ph type="sldNum" sz="quarter" idx="12"/>
          </p:nvPr>
        </p:nvSpPr>
        <p:spPr/>
        <p:txBody>
          <a:bodyPr/>
          <a:lstStyle/>
          <a:p>
            <a:fld id="{01F3109D-D485-C449-906D-5F5D4F3CBBE8}" type="slidenum">
              <a:rPr lang="en-NP" smtClean="0"/>
              <a:t>36</a:t>
            </a:fld>
            <a:endParaRPr lang="en-NP"/>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890B6F-B6BF-018F-57DA-903EEB10012F}"/>
              </a:ext>
            </a:extLst>
          </p:cNvPr>
          <p:cNvSpPr>
            <a:spLocks noGrp="1"/>
          </p:cNvSpPr>
          <p:nvPr>
            <p:ph type="dt" sz="half" idx="10"/>
          </p:nvPr>
        </p:nvSpPr>
        <p:spPr/>
        <p:txBody>
          <a:bodyPr/>
          <a:lstStyle/>
          <a:p>
            <a:r>
              <a:rPr lang="en-US"/>
              <a:t>11/06/2025</a:t>
            </a:r>
            <a:endParaRPr lang="en-NP"/>
          </a:p>
        </p:txBody>
      </p:sp>
      <p:sp>
        <p:nvSpPr>
          <p:cNvPr id="3" name="Footer Placeholder 2">
            <a:extLst>
              <a:ext uri="{FF2B5EF4-FFF2-40B4-BE49-F238E27FC236}">
                <a16:creationId xmlns:a16="http://schemas.microsoft.com/office/drawing/2014/main" id="{ACDC2989-E2E4-99A9-F1FE-A8FAEB6A5034}"/>
              </a:ext>
            </a:extLst>
          </p:cNvPr>
          <p:cNvSpPr>
            <a:spLocks noGrp="1"/>
          </p:cNvSpPr>
          <p:nvPr>
            <p:ph type="ftr" sz="quarter" idx="11"/>
          </p:nvPr>
        </p:nvSpPr>
        <p:spPr/>
        <p:txBody>
          <a:bodyPr/>
          <a:lstStyle/>
          <a:p>
            <a:r>
              <a:rPr lang="en-US"/>
              <a:t>@Kiran Bagale</a:t>
            </a:r>
            <a:endParaRPr lang="en-NP"/>
          </a:p>
        </p:txBody>
      </p:sp>
      <p:sp>
        <p:nvSpPr>
          <p:cNvPr id="4" name="Slide Number Placeholder 3">
            <a:extLst>
              <a:ext uri="{FF2B5EF4-FFF2-40B4-BE49-F238E27FC236}">
                <a16:creationId xmlns:a16="http://schemas.microsoft.com/office/drawing/2014/main" id="{5FCBE5B8-AD22-3D0C-EBD2-3A80E37BEE12}"/>
              </a:ext>
            </a:extLst>
          </p:cNvPr>
          <p:cNvSpPr>
            <a:spLocks noGrp="1"/>
          </p:cNvSpPr>
          <p:nvPr>
            <p:ph type="sldNum" sz="quarter" idx="12"/>
          </p:nvPr>
        </p:nvSpPr>
        <p:spPr/>
        <p:txBody>
          <a:bodyPr/>
          <a:lstStyle/>
          <a:p>
            <a:fld id="{01F3109D-D485-C449-906D-5F5D4F3CBBE8}" type="slidenum">
              <a:rPr lang="en-NP" smtClean="0"/>
              <a:t>37</a:t>
            </a:fld>
            <a:endParaRPr lang="en-NP"/>
          </a:p>
        </p:txBody>
      </p:sp>
      <p:pic>
        <p:nvPicPr>
          <p:cNvPr id="5" name="Picture 4">
            <a:extLst>
              <a:ext uri="{FF2B5EF4-FFF2-40B4-BE49-F238E27FC236}">
                <a16:creationId xmlns:a16="http://schemas.microsoft.com/office/drawing/2014/main" id="{0F34F245-7BCD-260E-8863-26D14D01D3DB}"/>
              </a:ext>
            </a:extLst>
          </p:cNvPr>
          <p:cNvPicPr>
            <a:picLocks noChangeAspect="1"/>
          </p:cNvPicPr>
          <p:nvPr/>
        </p:nvPicPr>
        <p:blipFill>
          <a:blip r:embed="rId2"/>
          <a:stretch>
            <a:fillRect/>
          </a:stretch>
        </p:blipFill>
        <p:spPr>
          <a:xfrm>
            <a:off x="298307" y="674370"/>
            <a:ext cx="6026293" cy="4377264"/>
          </a:xfrm>
          <a:prstGeom prst="rect">
            <a:avLst/>
          </a:prstGeom>
        </p:spPr>
      </p:pic>
      <p:sp>
        <p:nvSpPr>
          <p:cNvPr id="7" name="TextBox 6">
            <a:extLst>
              <a:ext uri="{FF2B5EF4-FFF2-40B4-BE49-F238E27FC236}">
                <a16:creationId xmlns:a16="http://schemas.microsoft.com/office/drawing/2014/main" id="{27845A00-8603-8C26-9316-961761A5362A}"/>
              </a:ext>
            </a:extLst>
          </p:cNvPr>
          <p:cNvSpPr txBox="1"/>
          <p:nvPr/>
        </p:nvSpPr>
        <p:spPr>
          <a:xfrm>
            <a:off x="838200" y="5519326"/>
            <a:ext cx="6097904" cy="369332"/>
          </a:xfrm>
          <a:prstGeom prst="rect">
            <a:avLst/>
          </a:prstGeom>
          <a:noFill/>
        </p:spPr>
        <p:txBody>
          <a:bodyPr wrap="square">
            <a:spAutoFit/>
          </a:bodyPr>
          <a:lstStyle/>
          <a:p>
            <a:r>
              <a:rPr lang="en-US" sz="1800" b="1" dirty="0">
                <a:effectLst/>
                <a:latin typeface="Times New Roman" panose="02020603050405020304" pitchFamily="18" charset="0"/>
                <a:ea typeface="Songti SC" panose="02010600040101010101" pitchFamily="2" charset="-122"/>
                <a:cs typeface="Times New Roman" panose="02020603050405020304" pitchFamily="18" charset="0"/>
              </a:rPr>
              <a:t>Fig: Block diagram of learning with a teacher </a:t>
            </a:r>
            <a:endParaRPr lang="en-US" b="1" dirty="0">
              <a:latin typeface="Times New Roman" panose="02020603050405020304" pitchFamily="18" charset="0"/>
              <a:ea typeface="Songti SC" panose="0201060004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065478EE-21BF-7A83-4ECB-028731723B6C}"/>
              </a:ext>
            </a:extLst>
          </p:cNvPr>
          <p:cNvPicPr>
            <a:picLocks noChangeAspect="1"/>
          </p:cNvPicPr>
          <p:nvPr/>
        </p:nvPicPr>
        <p:blipFill>
          <a:blip r:embed="rId3"/>
          <a:stretch>
            <a:fillRect/>
          </a:stretch>
        </p:blipFill>
        <p:spPr>
          <a:xfrm>
            <a:off x="6397339" y="969342"/>
            <a:ext cx="4956461" cy="3649980"/>
          </a:xfrm>
          <a:prstGeom prst="rect">
            <a:avLst/>
          </a:prstGeom>
        </p:spPr>
      </p:pic>
      <p:sp>
        <p:nvSpPr>
          <p:cNvPr id="10" name="TextBox 9">
            <a:extLst>
              <a:ext uri="{FF2B5EF4-FFF2-40B4-BE49-F238E27FC236}">
                <a16:creationId xmlns:a16="http://schemas.microsoft.com/office/drawing/2014/main" id="{A583E5E1-0016-EF65-AA75-B09303702875}"/>
              </a:ext>
            </a:extLst>
          </p:cNvPr>
          <p:cNvSpPr txBox="1"/>
          <p:nvPr/>
        </p:nvSpPr>
        <p:spPr>
          <a:xfrm>
            <a:off x="6482716" y="5087014"/>
            <a:ext cx="5438774" cy="923330"/>
          </a:xfrm>
          <a:prstGeom prst="rect">
            <a:avLst/>
          </a:prstGeom>
          <a:noFill/>
        </p:spPr>
        <p:txBody>
          <a:bodyPr wrap="square">
            <a:spAutoFit/>
          </a:bodyPr>
          <a:lstStyle/>
          <a:p>
            <a:pPr algn="just"/>
            <a:r>
              <a:rPr lang="en-US" b="1" dirty="0">
                <a:latin typeface="Times New Roman" panose="02020603050405020304" pitchFamily="18" charset="0"/>
                <a:ea typeface="Songti SC" panose="02010600040101010101" pitchFamily="2" charset="-122"/>
                <a:cs typeface="Times New Roman" panose="02020603050405020304" pitchFamily="18" charset="0"/>
              </a:rPr>
              <a:t>Fig:</a:t>
            </a:r>
            <a:r>
              <a:rPr lang="en-US" sz="1800" b="1" dirty="0">
                <a:effectLst/>
                <a:latin typeface="Times New Roman" panose="02020603050405020304" pitchFamily="18" charset="0"/>
                <a:ea typeface="Songti SC" panose="02010600040101010101" pitchFamily="2" charset="-122"/>
                <a:cs typeface="Times New Roman" panose="02020603050405020304" pitchFamily="18" charset="0"/>
              </a:rPr>
              <a:t> Block diagram of reinforcement learning; the learning system and the environment are both inside the feedback loop. </a:t>
            </a:r>
            <a:endParaRPr lang="en-US" b="1" dirty="0">
              <a:latin typeface="Times New Roman" panose="02020603050405020304" pitchFamily="18" charset="0"/>
              <a:ea typeface="Song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86865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7619"/>
          </a:xfrm>
        </p:spPr>
        <p:txBody>
          <a:bodyPr/>
          <a:lstStyle/>
          <a:p>
            <a:pPr algn="ctr"/>
            <a:r>
              <a:rPr b="1" dirty="0">
                <a:latin typeface="Times New Roman" panose="02020603050405020304" pitchFamily="18" charset="0"/>
                <a:ea typeface="Songti SC" panose="02010600040101010101" pitchFamily="2" charset="-122"/>
                <a:cs typeface="Times New Roman" panose="02020603050405020304" pitchFamily="18" charset="0"/>
              </a:rPr>
              <a:t>Learning Tasks</a:t>
            </a:r>
          </a:p>
        </p:txBody>
      </p:sp>
      <p:sp>
        <p:nvSpPr>
          <p:cNvPr id="3" name="Content Placeholder 2"/>
          <p:cNvSpPr>
            <a:spLocks noGrp="1"/>
          </p:cNvSpPr>
          <p:nvPr>
            <p:ph idx="1"/>
          </p:nvPr>
        </p:nvSpPr>
        <p:spPr>
          <a:xfrm>
            <a:off x="838200" y="1122744"/>
            <a:ext cx="10515600" cy="5054219"/>
          </a:xfrm>
        </p:spPr>
        <p:txBody>
          <a:bodyPr>
            <a:noAutofit/>
          </a:bodyPr>
          <a:lstStyle/>
          <a:p>
            <a:pPr algn="just">
              <a:buFont typeface="Wingdings" pitchFamily="2" charset="2"/>
              <a:buChar char="ü"/>
            </a:pPr>
            <a:r>
              <a:rPr lang="en-US" sz="2400" b="1" dirty="0">
                <a:effectLst/>
                <a:latin typeface="Times New Roman" panose="02020603050405020304" pitchFamily="18" charset="0"/>
                <a:ea typeface="Songti SC" panose="02010600040101010101" pitchFamily="2" charset="-122"/>
                <a:cs typeface="Times New Roman" panose="02020603050405020304" pitchFamily="18" charset="0"/>
              </a:rPr>
              <a:t>Pattern Association: </a:t>
            </a:r>
            <a:r>
              <a:rPr lang="en-US" sz="2400" i="1" dirty="0">
                <a:effectLst/>
                <a:latin typeface="Times New Roman" panose="02020603050405020304" pitchFamily="18" charset="0"/>
                <a:ea typeface="Songti SC" panose="02010600040101010101" pitchFamily="2" charset="-122"/>
                <a:cs typeface="Times New Roman" panose="02020603050405020304" pitchFamily="18" charset="0"/>
              </a:rPr>
              <a:t>auto-association </a:t>
            </a:r>
            <a:r>
              <a:rPr lang="en-US" sz="2400" dirty="0">
                <a:effectLst/>
                <a:latin typeface="Times New Roman" panose="02020603050405020304" pitchFamily="18" charset="0"/>
                <a:ea typeface="Songti SC" panose="02010600040101010101" pitchFamily="2" charset="-122"/>
                <a:cs typeface="Times New Roman" panose="02020603050405020304" pitchFamily="18" charset="0"/>
              </a:rPr>
              <a:t>and </a:t>
            </a:r>
            <a:r>
              <a:rPr lang="en-US" sz="2400" i="1" dirty="0">
                <a:effectLst/>
                <a:latin typeface="Times New Roman" panose="02020603050405020304" pitchFamily="18" charset="0"/>
                <a:ea typeface="Songti SC" panose="02010600040101010101" pitchFamily="2" charset="-122"/>
                <a:cs typeface="Times New Roman" panose="02020603050405020304" pitchFamily="18" charset="0"/>
              </a:rPr>
              <a:t>hetero-association </a:t>
            </a:r>
            <a:endParaRPr lang="en-US" sz="2400" dirty="0">
              <a:latin typeface="Times New Roman" panose="02020603050405020304" pitchFamily="18" charset="0"/>
              <a:ea typeface="Songti SC" panose="02010600040101010101" pitchFamily="2" charset="-122"/>
              <a:cs typeface="Times New Roman" panose="02020603050405020304" pitchFamily="18" charset="0"/>
            </a:endParaRPr>
          </a:p>
          <a:p>
            <a:pPr algn="just">
              <a:buFont typeface="Wingdings" pitchFamily="2" charset="2"/>
              <a:buChar char="ü"/>
            </a:pPr>
            <a:r>
              <a:rPr lang="en-US" sz="2400" b="1" dirty="0">
                <a:latin typeface="Times New Roman" panose="02020603050405020304" pitchFamily="18" charset="0"/>
                <a:ea typeface="Songti SC" panose="02010600040101010101" pitchFamily="2" charset="-122"/>
                <a:cs typeface="Times New Roman" panose="02020603050405020304" pitchFamily="18" charset="0"/>
              </a:rPr>
              <a:t>Pattern Recognition</a:t>
            </a:r>
          </a:p>
          <a:p>
            <a:pPr algn="just">
              <a:buFont typeface="Wingdings" pitchFamily="2" charset="2"/>
              <a:buChar char="ü"/>
            </a:pPr>
            <a:r>
              <a:rPr sz="2400" b="1" dirty="0">
                <a:latin typeface="Times New Roman" panose="02020603050405020304" pitchFamily="18" charset="0"/>
                <a:ea typeface="Songti SC" panose="02010600040101010101" pitchFamily="2" charset="-122"/>
                <a:cs typeface="Times New Roman" panose="02020603050405020304" pitchFamily="18" charset="0"/>
              </a:rPr>
              <a:t>Function Approximation</a:t>
            </a:r>
            <a:r>
              <a:rPr lang="en-US" sz="2400" b="1" dirty="0">
                <a:latin typeface="Times New Roman" panose="02020603050405020304" pitchFamily="18" charset="0"/>
                <a:ea typeface="Songti SC" panose="02010600040101010101" pitchFamily="2" charset="-122"/>
                <a:cs typeface="Times New Roman" panose="02020603050405020304" pitchFamily="18" charset="0"/>
              </a:rPr>
              <a:t>: </a:t>
            </a:r>
            <a:r>
              <a:rPr lang="en-US" sz="2400" i="1" dirty="0">
                <a:effectLst/>
                <a:latin typeface="Times New Roman" panose="02020603050405020304" pitchFamily="18" charset="0"/>
                <a:ea typeface="Songti SC" panose="02010600040101010101" pitchFamily="2" charset="-122"/>
                <a:cs typeface="Times New Roman" panose="02020603050405020304" pitchFamily="18" charset="0"/>
              </a:rPr>
              <a:t>System identification and Inverse Modeling</a:t>
            </a:r>
            <a:endParaRPr lang="en-US" sz="2400" dirty="0">
              <a:latin typeface="Times New Roman" panose="02020603050405020304" pitchFamily="18" charset="0"/>
              <a:ea typeface="Songti SC" panose="02010600040101010101" pitchFamily="2" charset="-122"/>
              <a:cs typeface="Times New Roman" panose="02020603050405020304" pitchFamily="18" charset="0"/>
            </a:endParaRPr>
          </a:p>
          <a:p>
            <a:pPr algn="just">
              <a:buFont typeface="Wingdings" pitchFamily="2" charset="2"/>
              <a:buChar char="ü"/>
            </a:pPr>
            <a:r>
              <a:rPr sz="2400" b="1" dirty="0">
                <a:latin typeface="Times New Roman" panose="02020603050405020304" pitchFamily="18" charset="0"/>
                <a:ea typeface="Songti SC" panose="02010600040101010101" pitchFamily="2" charset="-122"/>
                <a:cs typeface="Times New Roman" panose="02020603050405020304" pitchFamily="18" charset="0"/>
              </a:rPr>
              <a:t>Clustering</a:t>
            </a:r>
            <a:endParaRPr lang="en-US" sz="2400" b="1" dirty="0">
              <a:latin typeface="Times New Roman" panose="02020603050405020304" pitchFamily="18" charset="0"/>
              <a:ea typeface="Songti SC" panose="02010600040101010101" pitchFamily="2" charset="-122"/>
              <a:cs typeface="Times New Roman" panose="02020603050405020304" pitchFamily="18" charset="0"/>
            </a:endParaRPr>
          </a:p>
          <a:p>
            <a:pPr algn="just">
              <a:buFont typeface="Wingdings" pitchFamily="2" charset="2"/>
              <a:buChar char="ü"/>
            </a:pPr>
            <a:r>
              <a:rPr sz="2400" b="1" dirty="0">
                <a:latin typeface="Times New Roman" panose="02020603050405020304" pitchFamily="18" charset="0"/>
                <a:ea typeface="Songti SC" panose="02010600040101010101" pitchFamily="2" charset="-122"/>
                <a:cs typeface="Times New Roman" panose="02020603050405020304" pitchFamily="18" charset="0"/>
              </a:rPr>
              <a:t>Control Tasks</a:t>
            </a:r>
            <a:r>
              <a:rPr lang="en-US" sz="2400" b="1" dirty="0">
                <a:latin typeface="Times New Roman" panose="02020603050405020304" pitchFamily="18" charset="0"/>
                <a:ea typeface="Songti SC" panose="02010600040101010101" pitchFamily="2" charset="-122"/>
                <a:cs typeface="Times New Roman" panose="02020603050405020304" pitchFamily="18" charset="0"/>
              </a:rPr>
              <a:t>: </a:t>
            </a:r>
            <a:r>
              <a:rPr lang="en-US" sz="2400" i="1" dirty="0">
                <a:latin typeface="Times New Roman" panose="02020603050405020304" pitchFamily="18" charset="0"/>
                <a:ea typeface="Songti SC" panose="02010600040101010101" pitchFamily="2" charset="-122"/>
                <a:cs typeface="Times New Roman" panose="02020603050405020304" pitchFamily="18" charset="0"/>
              </a:rPr>
              <a:t>Indirect and Direct learning</a:t>
            </a:r>
          </a:p>
          <a:p>
            <a:pPr algn="just">
              <a:buFont typeface="Wingdings" pitchFamily="2" charset="2"/>
              <a:buChar char="ü"/>
            </a:pPr>
            <a:r>
              <a:rPr lang="en-US" sz="2400" b="1" dirty="0">
                <a:effectLst/>
                <a:latin typeface="Times New Roman" panose="02020603050405020304" pitchFamily="18" charset="0"/>
                <a:ea typeface="Songti SC" panose="02010600040101010101" pitchFamily="2" charset="-122"/>
                <a:cs typeface="Times New Roman" panose="02020603050405020304" pitchFamily="18" charset="0"/>
              </a:rPr>
              <a:t>Beamforming </a:t>
            </a:r>
            <a:endParaRPr lang="en-US" sz="2400" i="1" dirty="0">
              <a:latin typeface="Times New Roman" panose="02020603050405020304" pitchFamily="18" charset="0"/>
              <a:ea typeface="Songti SC" panose="02010600040101010101" pitchFamily="2" charset="-122"/>
              <a:cs typeface="Times New Roman" panose="02020603050405020304" pitchFamily="18" charset="0"/>
            </a:endParaRPr>
          </a:p>
          <a:p>
            <a:pPr lvl="1" algn="just"/>
            <a:r>
              <a:rPr lang="en-US" sz="2000" dirty="0">
                <a:latin typeface="Times New Roman" panose="02020603050405020304" pitchFamily="18" charset="0"/>
                <a:ea typeface="Songti SC" panose="02010600040101010101" pitchFamily="2" charset="-122"/>
                <a:cs typeface="Times New Roman" panose="02020603050405020304" pitchFamily="18" charset="0"/>
              </a:rPr>
              <a:t>Pattern Association, </a:t>
            </a:r>
            <a:r>
              <a:rPr lang="en-US" sz="2000" dirty="0">
                <a:effectLst/>
                <a:latin typeface="Times New Roman" panose="02020603050405020304" pitchFamily="18" charset="0"/>
                <a:ea typeface="Songti SC" panose="02010600040101010101" pitchFamily="2" charset="-122"/>
                <a:cs typeface="Times New Roman" panose="02020603050405020304" pitchFamily="18" charset="0"/>
              </a:rPr>
              <a:t>An </a:t>
            </a:r>
            <a:r>
              <a:rPr lang="en-US" sz="2000" i="1" dirty="0">
                <a:effectLst/>
                <a:latin typeface="Times New Roman" panose="02020603050405020304" pitchFamily="18" charset="0"/>
                <a:ea typeface="Songti SC" panose="02010600040101010101" pitchFamily="2" charset="-122"/>
                <a:cs typeface="Times New Roman" panose="02020603050405020304" pitchFamily="18" charset="0"/>
              </a:rPr>
              <a:t>associative memory </a:t>
            </a:r>
            <a:r>
              <a:rPr lang="en-US" sz="2000" dirty="0">
                <a:effectLst/>
                <a:latin typeface="Times New Roman" panose="02020603050405020304" pitchFamily="18" charset="0"/>
                <a:ea typeface="Songti SC" panose="02010600040101010101" pitchFamily="2" charset="-122"/>
                <a:cs typeface="Times New Roman" panose="02020603050405020304" pitchFamily="18" charset="0"/>
              </a:rPr>
              <a:t>is a </a:t>
            </a:r>
            <a:r>
              <a:rPr lang="en-US" sz="2000" dirty="0" err="1">
                <a:effectLst/>
                <a:latin typeface="Times New Roman" panose="02020603050405020304" pitchFamily="18" charset="0"/>
                <a:ea typeface="Songti SC" panose="02010600040101010101" pitchFamily="2" charset="-122"/>
                <a:cs typeface="Times New Roman" panose="02020603050405020304" pitchFamily="18" charset="0"/>
              </a:rPr>
              <a:t>brainlike</a:t>
            </a:r>
            <a:r>
              <a:rPr lang="en-US" sz="2000" dirty="0">
                <a:effectLst/>
                <a:latin typeface="Times New Roman" panose="02020603050405020304" pitchFamily="18" charset="0"/>
                <a:ea typeface="Songti SC" panose="02010600040101010101" pitchFamily="2" charset="-122"/>
                <a:cs typeface="Times New Roman" panose="02020603050405020304" pitchFamily="18" charset="0"/>
              </a:rPr>
              <a:t> distributed memory that learns by </a:t>
            </a:r>
            <a:r>
              <a:rPr lang="en-US" sz="2000" i="1" dirty="0">
                <a:effectLst/>
                <a:latin typeface="Times New Roman" panose="02020603050405020304" pitchFamily="18" charset="0"/>
                <a:ea typeface="Songti SC" panose="02010600040101010101" pitchFamily="2" charset="-122"/>
                <a:cs typeface="Times New Roman" panose="02020603050405020304" pitchFamily="18" charset="0"/>
              </a:rPr>
              <a:t>association. </a:t>
            </a:r>
            <a:endParaRPr lang="en-US" sz="2000" dirty="0">
              <a:latin typeface="Times New Roman" panose="02020603050405020304" pitchFamily="18" charset="0"/>
              <a:ea typeface="Songti SC" panose="02010600040101010101" pitchFamily="2" charset="-122"/>
              <a:cs typeface="Times New Roman" panose="02020603050405020304" pitchFamily="18" charset="0"/>
            </a:endParaRPr>
          </a:p>
          <a:p>
            <a:pPr lvl="1" algn="just"/>
            <a:r>
              <a:rPr lang="en-US" sz="2000" dirty="0">
                <a:latin typeface="Times New Roman" panose="02020603050405020304" pitchFamily="18" charset="0"/>
                <a:ea typeface="Songti SC" panose="02010600040101010101" pitchFamily="2" charset="-122"/>
                <a:cs typeface="Times New Roman" panose="02020603050405020304" pitchFamily="18" charset="0"/>
              </a:rPr>
              <a:t>Pattern Recognition, clustering, function approximation, prediction.</a:t>
            </a:r>
          </a:p>
          <a:p>
            <a:pPr lvl="1" algn="just"/>
            <a:r>
              <a:rPr lang="en-US" sz="2000" dirty="0">
                <a:latin typeface="Times New Roman" panose="02020603050405020304" pitchFamily="18" charset="0"/>
                <a:ea typeface="Songti SC" panose="02010600040101010101" pitchFamily="2" charset="-122"/>
                <a:cs typeface="Times New Roman" panose="02020603050405020304" pitchFamily="18" charset="0"/>
              </a:rPr>
              <a:t>Different tasks require different network types and learning methods.</a:t>
            </a:r>
          </a:p>
          <a:p>
            <a:pPr lvl="1" algn="just"/>
            <a:r>
              <a:rPr lang="en-US" sz="2000" dirty="0">
                <a:latin typeface="Times New Roman" panose="02020603050405020304" pitchFamily="18" charset="0"/>
                <a:ea typeface="Songti SC" panose="02010600040101010101" pitchFamily="2" charset="-122"/>
                <a:cs typeface="Times New Roman" panose="02020603050405020304" pitchFamily="18" charset="0"/>
              </a:rPr>
              <a:t>Adaptivity is crucial in non-stationary environments.</a:t>
            </a:r>
          </a:p>
          <a:p>
            <a:pPr lvl="1" algn="just"/>
            <a:r>
              <a:rPr lang="en-US" sz="2000" dirty="0">
                <a:effectLst/>
                <a:latin typeface="Times New Roman" panose="02020603050405020304" pitchFamily="18" charset="0"/>
                <a:ea typeface="Songti SC" panose="02010600040101010101" pitchFamily="2" charset="-122"/>
                <a:cs typeface="Times New Roman" panose="02020603050405020304" pitchFamily="18" charset="0"/>
              </a:rPr>
              <a:t>Beamforming is used to distinguish between the spatial properties of a target signal and background noise. </a:t>
            </a:r>
            <a:endParaRPr lang="en-US" sz="2000" dirty="0">
              <a:latin typeface="Times New Roman" panose="02020603050405020304" pitchFamily="18" charset="0"/>
              <a:ea typeface="Songti SC" panose="02010600040101010101" pitchFamily="2" charset="-122"/>
              <a:cs typeface="Times New Roman" panose="02020603050405020304" pitchFamily="18" charset="0"/>
            </a:endParaRPr>
          </a:p>
          <a:p>
            <a:pPr marL="0" indent="0" algn="just">
              <a:buNone/>
            </a:pPr>
            <a:endParaRPr sz="2400" dirty="0">
              <a:latin typeface="Times New Roman" panose="02020603050405020304" pitchFamily="18" charset="0"/>
              <a:ea typeface="Songti SC" panose="02010600040101010101" pitchFamily="2" charset="-122"/>
              <a:cs typeface="Times New Roman" panose="02020603050405020304" pitchFamily="18" charset="0"/>
            </a:endParaRPr>
          </a:p>
        </p:txBody>
      </p:sp>
      <p:sp>
        <p:nvSpPr>
          <p:cNvPr id="4" name="Date Placeholder 3">
            <a:extLst>
              <a:ext uri="{FF2B5EF4-FFF2-40B4-BE49-F238E27FC236}">
                <a16:creationId xmlns:a16="http://schemas.microsoft.com/office/drawing/2014/main" id="{8A119591-E8FA-A628-7C09-8C0349425F1F}"/>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96F7FF76-F0A6-AC7F-941E-D4A4655079B7}"/>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4413D28D-72C1-1773-E7C6-175EFC4FAED7}"/>
              </a:ext>
            </a:extLst>
          </p:cNvPr>
          <p:cNvSpPr>
            <a:spLocks noGrp="1"/>
          </p:cNvSpPr>
          <p:nvPr>
            <p:ph type="sldNum" sz="quarter" idx="12"/>
          </p:nvPr>
        </p:nvSpPr>
        <p:spPr/>
        <p:txBody>
          <a:bodyPr/>
          <a:lstStyle/>
          <a:p>
            <a:fld id="{01F3109D-D485-C449-906D-5F5D4F3CBBE8}" type="slidenum">
              <a:rPr lang="en-NP" smtClean="0"/>
              <a:t>38</a:t>
            </a:fld>
            <a:endParaRPr lang="en-NP"/>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7D84C4-D53E-FCB3-9A21-5167812C3588}"/>
              </a:ext>
            </a:extLst>
          </p:cNvPr>
          <p:cNvSpPr>
            <a:spLocks noGrp="1"/>
          </p:cNvSpPr>
          <p:nvPr>
            <p:ph type="dt" sz="half" idx="10"/>
          </p:nvPr>
        </p:nvSpPr>
        <p:spPr/>
        <p:txBody>
          <a:bodyPr/>
          <a:lstStyle/>
          <a:p>
            <a:r>
              <a:rPr lang="en-US"/>
              <a:t>11/06/2025</a:t>
            </a:r>
            <a:endParaRPr lang="en-NP"/>
          </a:p>
        </p:txBody>
      </p:sp>
      <p:sp>
        <p:nvSpPr>
          <p:cNvPr id="3" name="Footer Placeholder 2">
            <a:extLst>
              <a:ext uri="{FF2B5EF4-FFF2-40B4-BE49-F238E27FC236}">
                <a16:creationId xmlns:a16="http://schemas.microsoft.com/office/drawing/2014/main" id="{B1AD93A9-BBCA-6206-8521-E15EDB942FDD}"/>
              </a:ext>
            </a:extLst>
          </p:cNvPr>
          <p:cNvSpPr>
            <a:spLocks noGrp="1"/>
          </p:cNvSpPr>
          <p:nvPr>
            <p:ph type="ftr" sz="quarter" idx="11"/>
          </p:nvPr>
        </p:nvSpPr>
        <p:spPr/>
        <p:txBody>
          <a:bodyPr/>
          <a:lstStyle/>
          <a:p>
            <a:r>
              <a:rPr lang="en-US"/>
              <a:t>@Kiran Bagale</a:t>
            </a:r>
            <a:endParaRPr lang="en-NP"/>
          </a:p>
        </p:txBody>
      </p:sp>
      <p:sp>
        <p:nvSpPr>
          <p:cNvPr id="4" name="Slide Number Placeholder 3">
            <a:extLst>
              <a:ext uri="{FF2B5EF4-FFF2-40B4-BE49-F238E27FC236}">
                <a16:creationId xmlns:a16="http://schemas.microsoft.com/office/drawing/2014/main" id="{29690D2C-5058-4F93-AFBF-C3DD5453E159}"/>
              </a:ext>
            </a:extLst>
          </p:cNvPr>
          <p:cNvSpPr>
            <a:spLocks noGrp="1"/>
          </p:cNvSpPr>
          <p:nvPr>
            <p:ph type="sldNum" sz="quarter" idx="12"/>
          </p:nvPr>
        </p:nvSpPr>
        <p:spPr/>
        <p:txBody>
          <a:bodyPr/>
          <a:lstStyle/>
          <a:p>
            <a:fld id="{01F3109D-D485-C449-906D-5F5D4F3CBBE8}" type="slidenum">
              <a:rPr lang="en-NP" smtClean="0"/>
              <a:t>39</a:t>
            </a:fld>
            <a:endParaRPr lang="en-NP"/>
          </a:p>
        </p:txBody>
      </p:sp>
      <p:pic>
        <p:nvPicPr>
          <p:cNvPr id="5" name="Picture 4">
            <a:extLst>
              <a:ext uri="{FF2B5EF4-FFF2-40B4-BE49-F238E27FC236}">
                <a16:creationId xmlns:a16="http://schemas.microsoft.com/office/drawing/2014/main" id="{428A3A44-4C93-2401-D368-4C0A0C92C491}"/>
              </a:ext>
            </a:extLst>
          </p:cNvPr>
          <p:cNvPicPr>
            <a:picLocks noChangeAspect="1"/>
          </p:cNvPicPr>
          <p:nvPr/>
        </p:nvPicPr>
        <p:blipFill>
          <a:blip r:embed="rId2"/>
          <a:stretch>
            <a:fillRect/>
          </a:stretch>
        </p:blipFill>
        <p:spPr>
          <a:xfrm>
            <a:off x="2886075" y="136524"/>
            <a:ext cx="7559935" cy="5850493"/>
          </a:xfrm>
          <a:prstGeom prst="rect">
            <a:avLst/>
          </a:prstGeom>
        </p:spPr>
      </p:pic>
      <p:sp>
        <p:nvSpPr>
          <p:cNvPr id="7" name="TextBox 6">
            <a:extLst>
              <a:ext uri="{FF2B5EF4-FFF2-40B4-BE49-F238E27FC236}">
                <a16:creationId xmlns:a16="http://schemas.microsoft.com/office/drawing/2014/main" id="{36BADDF8-96BF-4448-2162-23414FECA2BE}"/>
              </a:ext>
            </a:extLst>
          </p:cNvPr>
          <p:cNvSpPr txBox="1"/>
          <p:nvPr/>
        </p:nvSpPr>
        <p:spPr>
          <a:xfrm>
            <a:off x="3581400" y="5987018"/>
            <a:ext cx="7096124" cy="369332"/>
          </a:xfrm>
          <a:prstGeom prst="rect">
            <a:avLst/>
          </a:prstGeom>
          <a:noFill/>
        </p:spPr>
        <p:txBody>
          <a:bodyPr wrap="square">
            <a:spAutoFit/>
          </a:bodyPr>
          <a:lstStyle/>
          <a:p>
            <a:r>
              <a:rPr lang="en-US" b="1" dirty="0">
                <a:latin typeface="Times New Roman" panose="02020603050405020304" pitchFamily="18" charset="0"/>
                <a:ea typeface="Songti SC" panose="02010600040101010101" pitchFamily="2" charset="-122"/>
                <a:cs typeface="Times New Roman" panose="02020603050405020304" pitchFamily="18" charset="0"/>
              </a:rPr>
              <a:t>Fig:</a:t>
            </a:r>
            <a:r>
              <a:rPr lang="en-US" sz="1800" b="1" dirty="0">
                <a:effectLst/>
                <a:latin typeface="Times New Roman" panose="02020603050405020304" pitchFamily="18" charset="0"/>
                <a:ea typeface="Songti SC" panose="02010600040101010101" pitchFamily="2" charset="-122"/>
                <a:cs typeface="Times New Roman" panose="02020603050405020304" pitchFamily="18" charset="0"/>
              </a:rPr>
              <a:t> Illustration of the classical approach to pattern classification. </a:t>
            </a:r>
            <a:endParaRPr lang="en-US" b="1" dirty="0">
              <a:latin typeface="Times New Roman" panose="02020603050405020304" pitchFamily="18" charset="0"/>
              <a:ea typeface="Song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87502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8786B-9657-2E48-C05D-76CDC294636C}"/>
              </a:ext>
            </a:extLst>
          </p:cNvPr>
          <p:cNvSpPr>
            <a:spLocks noGrp="1"/>
          </p:cNvSpPr>
          <p:nvPr>
            <p:ph type="title"/>
          </p:nvPr>
        </p:nvSpPr>
        <p:spPr>
          <a:xfrm>
            <a:off x="713232" y="365125"/>
            <a:ext cx="11009376" cy="1325563"/>
          </a:xfrm>
        </p:spPr>
        <p:txBody>
          <a:bodyPr>
            <a:normAutofit/>
          </a:bodyPr>
          <a:lstStyle/>
          <a:p>
            <a:r>
              <a:rPr lang="en-US" sz="2800" b="1" dirty="0">
                <a:latin typeface="Times New Roman" panose="02020603050405020304" pitchFamily="18" charset="0"/>
                <a:cs typeface="Times New Roman" panose="02020603050405020304" pitchFamily="18" charset="0"/>
              </a:rPr>
              <a:t>Thus d</a:t>
            </a:r>
            <a:r>
              <a:rPr lang="en-US" sz="2800" b="1" dirty="0">
                <a:effectLst/>
                <a:latin typeface="Times New Roman" panose="02020603050405020304" pitchFamily="18" charset="0"/>
                <a:cs typeface="Times New Roman" panose="02020603050405020304" pitchFamily="18" charset="0"/>
              </a:rPr>
              <a:t>efinition of a neural network is viewed as an adaptive machine: </a:t>
            </a:r>
            <a:endParaRPr lang="en-NP" sz="6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98B0DB5-1184-41E5-ACAF-7837C20290A3}"/>
              </a:ext>
            </a:extLst>
          </p:cNvPr>
          <p:cNvSpPr>
            <a:spLocks noGrp="1"/>
          </p:cNvSpPr>
          <p:nvPr>
            <p:ph idx="1"/>
          </p:nvPr>
        </p:nvSpPr>
        <p:spPr/>
        <p:txBody>
          <a:bodyPr>
            <a:normAutofit/>
          </a:bodyPr>
          <a:lstStyle/>
          <a:p>
            <a:pPr algn="just"/>
            <a:r>
              <a:rPr lang="en-US" i="1" dirty="0">
                <a:effectLst/>
                <a:latin typeface="Times New Roman" panose="02020603050405020304" pitchFamily="18" charset="0"/>
                <a:ea typeface="Songti SC" panose="02010600040101010101" pitchFamily="2" charset="-122"/>
                <a:cs typeface="Times New Roman" panose="02020603050405020304" pitchFamily="18" charset="0"/>
              </a:rPr>
              <a:t>A neural network is a massively parallel distributed processor made up of simple processing units that has a natural propensity for storing experiential knowledge and making it available for use. It resembles the brain in two respects: </a:t>
            </a:r>
            <a:endParaRPr lang="en-US" dirty="0">
              <a:latin typeface="Times New Roman" panose="02020603050405020304" pitchFamily="18" charset="0"/>
              <a:ea typeface="Songti SC" panose="02010600040101010101" pitchFamily="2" charset="-122"/>
              <a:cs typeface="Times New Roman" panose="02020603050405020304" pitchFamily="18" charset="0"/>
            </a:endParaRPr>
          </a:p>
          <a:p>
            <a:pPr marL="800100" lvl="1" indent="-342900" algn="just">
              <a:buFont typeface="+mj-lt"/>
              <a:buAutoNum type="arabicPeriod"/>
            </a:pPr>
            <a:r>
              <a:rPr lang="en-US" sz="2800" i="1" dirty="0">
                <a:effectLst/>
                <a:latin typeface="Times New Roman" panose="02020603050405020304" pitchFamily="18" charset="0"/>
                <a:ea typeface="Songti SC" panose="02010600040101010101" pitchFamily="2" charset="-122"/>
                <a:cs typeface="Times New Roman" panose="02020603050405020304" pitchFamily="18" charset="0"/>
              </a:rPr>
              <a:t>Knowledge is acquired by the network from its environment through a learning process. </a:t>
            </a:r>
          </a:p>
          <a:p>
            <a:pPr marL="800100" lvl="1" indent="-342900" algn="just">
              <a:buFont typeface="+mj-lt"/>
              <a:buAutoNum type="arabicPeriod"/>
            </a:pPr>
            <a:r>
              <a:rPr lang="en-US" sz="2800" i="1" dirty="0">
                <a:effectLst/>
                <a:latin typeface="Times New Roman" panose="02020603050405020304" pitchFamily="18" charset="0"/>
                <a:ea typeface="Songti SC" panose="02010600040101010101" pitchFamily="2" charset="-122"/>
                <a:cs typeface="Times New Roman" panose="02020603050405020304" pitchFamily="18" charset="0"/>
              </a:rPr>
              <a:t>Interneuron connection strengths, known as synaptic weights, are used to store the acquired knowledge. </a:t>
            </a:r>
            <a:endParaRPr lang="en-US" sz="2800" dirty="0">
              <a:latin typeface="Times New Roman" panose="02020603050405020304" pitchFamily="18" charset="0"/>
              <a:ea typeface="Songti SC" panose="02010600040101010101" pitchFamily="2" charset="-122"/>
              <a:cs typeface="Times New Roman" panose="02020603050405020304" pitchFamily="18" charset="0"/>
            </a:endParaRPr>
          </a:p>
          <a:p>
            <a:pPr algn="just"/>
            <a:endParaRPr lang="en-NP" dirty="0">
              <a:latin typeface="Times New Roman" panose="02020603050405020304" pitchFamily="18" charset="0"/>
              <a:ea typeface="Songti SC" panose="02010600040101010101" pitchFamily="2" charset="-122"/>
              <a:cs typeface="Times New Roman" panose="02020603050405020304" pitchFamily="18" charset="0"/>
            </a:endParaRPr>
          </a:p>
        </p:txBody>
      </p:sp>
      <p:sp>
        <p:nvSpPr>
          <p:cNvPr id="4" name="Date Placeholder 3">
            <a:extLst>
              <a:ext uri="{FF2B5EF4-FFF2-40B4-BE49-F238E27FC236}">
                <a16:creationId xmlns:a16="http://schemas.microsoft.com/office/drawing/2014/main" id="{BCC19705-56CE-C021-9452-BFCFDE38A885}"/>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F702AC30-E52B-1A8C-33BF-D37E06AA35EC}"/>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0F96E4F3-EC05-6761-4DBF-802A39740DC7}"/>
              </a:ext>
            </a:extLst>
          </p:cNvPr>
          <p:cNvSpPr>
            <a:spLocks noGrp="1"/>
          </p:cNvSpPr>
          <p:nvPr>
            <p:ph type="sldNum" sz="quarter" idx="12"/>
          </p:nvPr>
        </p:nvSpPr>
        <p:spPr/>
        <p:txBody>
          <a:bodyPr/>
          <a:lstStyle/>
          <a:p>
            <a:fld id="{01F3109D-D485-C449-906D-5F5D4F3CBBE8}" type="slidenum">
              <a:rPr lang="en-NP" smtClean="0"/>
              <a:t>4</a:t>
            </a:fld>
            <a:endParaRPr lang="en-NP"/>
          </a:p>
        </p:txBody>
      </p:sp>
    </p:spTree>
    <p:extLst>
      <p:ext uri="{BB962C8B-B14F-4D97-AF65-F5344CB8AC3E}">
        <p14:creationId xmlns:p14="http://schemas.microsoft.com/office/powerpoint/2010/main" val="10024232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sz="4000" b="1" dirty="0">
                <a:latin typeface="Times New Roman" panose="02020603050405020304" pitchFamily="18" charset="0"/>
                <a:ea typeface="Songti SC" panose="02010600040101010101" pitchFamily="2" charset="-122"/>
                <a:cs typeface="Times New Roman" panose="02020603050405020304" pitchFamily="18" charset="0"/>
              </a:rPr>
              <a:t>Reading &amp; Homework</a:t>
            </a:r>
          </a:p>
        </p:txBody>
      </p:sp>
      <p:sp>
        <p:nvSpPr>
          <p:cNvPr id="3" name="Content Placeholder 2"/>
          <p:cNvSpPr>
            <a:spLocks noGrp="1"/>
          </p:cNvSpPr>
          <p:nvPr>
            <p:ph idx="1"/>
          </p:nvPr>
        </p:nvSpPr>
        <p:spPr/>
        <p:txBody>
          <a:bodyPr/>
          <a:lstStyle/>
          <a:p>
            <a:pPr marL="0" indent="0">
              <a:buNone/>
            </a:pPr>
            <a:r>
              <a:rPr dirty="0">
                <a:latin typeface="Times New Roman" panose="02020603050405020304" pitchFamily="18" charset="0"/>
                <a:ea typeface="Songti SC" panose="02010600040101010101" pitchFamily="2" charset="-122"/>
                <a:cs typeface="Times New Roman" panose="02020603050405020304" pitchFamily="18" charset="0"/>
              </a:rPr>
              <a:t>- Read Chapter 1 (</a:t>
            </a:r>
            <a:r>
              <a:rPr dirty="0" err="1">
                <a:latin typeface="Times New Roman" panose="02020603050405020304" pitchFamily="18" charset="0"/>
                <a:ea typeface="Songti SC" panose="02010600040101010101" pitchFamily="2" charset="-122"/>
                <a:cs typeface="Times New Roman" panose="02020603050405020304" pitchFamily="18" charset="0"/>
              </a:rPr>
              <a:t>Haykin</a:t>
            </a:r>
            <a:r>
              <a:rPr dirty="0">
                <a:latin typeface="Times New Roman" panose="02020603050405020304" pitchFamily="18" charset="0"/>
                <a:ea typeface="Songti SC" panose="02010600040101010101" pitchFamily="2" charset="-122"/>
                <a:cs typeface="Times New Roman" panose="02020603050405020304" pitchFamily="18" charset="0"/>
              </a:rPr>
              <a:t>)</a:t>
            </a:r>
          </a:p>
          <a:p>
            <a:pPr marL="0" indent="0">
              <a:buNone/>
            </a:pPr>
            <a:r>
              <a:rPr dirty="0">
                <a:latin typeface="Times New Roman" panose="02020603050405020304" pitchFamily="18" charset="0"/>
                <a:ea typeface="Songti SC" panose="02010600040101010101" pitchFamily="2" charset="-122"/>
                <a:cs typeface="Times New Roman" panose="02020603050405020304" pitchFamily="18" charset="0"/>
              </a:rPr>
              <a:t>- Assignment: Compare biological and artificial neurons</a:t>
            </a:r>
          </a:p>
          <a:p>
            <a:pPr marL="0" indent="0">
              <a:buNone/>
            </a:pPr>
            <a:r>
              <a:rPr dirty="0">
                <a:latin typeface="Times New Roman" panose="02020603050405020304" pitchFamily="18" charset="0"/>
                <a:ea typeface="Songti SC" panose="02010600040101010101" pitchFamily="2" charset="-122"/>
                <a:cs typeface="Times New Roman" panose="02020603050405020304" pitchFamily="18" charset="0"/>
              </a:rPr>
              <a:t>- Quiz: Learning processes</a:t>
            </a:r>
          </a:p>
        </p:txBody>
      </p:sp>
      <p:sp>
        <p:nvSpPr>
          <p:cNvPr id="4" name="Date Placeholder 3">
            <a:extLst>
              <a:ext uri="{FF2B5EF4-FFF2-40B4-BE49-F238E27FC236}">
                <a16:creationId xmlns:a16="http://schemas.microsoft.com/office/drawing/2014/main" id="{AFD6B44A-D647-707D-20A3-42FE6EF2E5EB}"/>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B30B1662-1B94-A2A7-BF41-9F44F11E79CD}"/>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1C915CB7-1D80-95CA-9363-6AAB506FDBCC}"/>
              </a:ext>
            </a:extLst>
          </p:cNvPr>
          <p:cNvSpPr>
            <a:spLocks noGrp="1"/>
          </p:cNvSpPr>
          <p:nvPr>
            <p:ph type="sldNum" sz="quarter" idx="12"/>
          </p:nvPr>
        </p:nvSpPr>
        <p:spPr/>
        <p:txBody>
          <a:bodyPr/>
          <a:lstStyle/>
          <a:p>
            <a:fld id="{01F3109D-D485-C449-906D-5F5D4F3CBBE8}" type="slidenum">
              <a:rPr lang="en-NP" smtClean="0"/>
              <a:t>40</a:t>
            </a:fld>
            <a:endParaRPr lang="en-NP"/>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2DEC86F-B35D-804C-EBD1-754CC39609CF}"/>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97888172-8CDA-7DED-06A1-6918E30E29DC}"/>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11610D14-B95B-F412-89D2-C50F5895E8BE}"/>
              </a:ext>
            </a:extLst>
          </p:cNvPr>
          <p:cNvSpPr>
            <a:spLocks noGrp="1"/>
          </p:cNvSpPr>
          <p:nvPr>
            <p:ph type="sldNum" sz="quarter" idx="12"/>
          </p:nvPr>
        </p:nvSpPr>
        <p:spPr/>
        <p:txBody>
          <a:bodyPr/>
          <a:lstStyle/>
          <a:p>
            <a:fld id="{01F3109D-D485-C449-906D-5F5D4F3CBBE8}" type="slidenum">
              <a:rPr lang="en-NP" smtClean="0"/>
              <a:t>41</a:t>
            </a:fld>
            <a:endParaRPr lang="en-NP"/>
          </a:p>
        </p:txBody>
      </p:sp>
      <p:sp>
        <p:nvSpPr>
          <p:cNvPr id="7" name="Rectangle 6">
            <a:extLst>
              <a:ext uri="{FF2B5EF4-FFF2-40B4-BE49-F238E27FC236}">
                <a16:creationId xmlns:a16="http://schemas.microsoft.com/office/drawing/2014/main" id="{6E38C413-1D41-26B6-C2C9-8ED44A8384E2}"/>
              </a:ext>
            </a:extLst>
          </p:cNvPr>
          <p:cNvSpPr/>
          <p:nvPr/>
        </p:nvSpPr>
        <p:spPr>
          <a:xfrm>
            <a:off x="4025498" y="2967335"/>
            <a:ext cx="4141006"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solidFill>
                  <a:schemeClr val="accent2">
                    <a:lumMod val="75000"/>
                  </a:schemeClr>
                </a:solidFill>
                <a:effectLst/>
                <a:latin typeface="Times New Roman" panose="02020603050405020304" pitchFamily="18" charset="0"/>
                <a:ea typeface="Songti SC" panose="02010600040101010101" pitchFamily="2" charset="-122"/>
                <a:cs typeface="Times New Roman" panose="02020603050405020304" pitchFamily="18" charset="0"/>
              </a:rPr>
              <a:t>Thank You!!!</a:t>
            </a:r>
          </a:p>
        </p:txBody>
      </p:sp>
    </p:spTree>
    <p:extLst>
      <p:ext uri="{BB962C8B-B14F-4D97-AF65-F5344CB8AC3E}">
        <p14:creationId xmlns:p14="http://schemas.microsoft.com/office/powerpoint/2010/main" val="1073600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B387F-A852-CEC6-664E-DC622C8D364B}"/>
              </a:ext>
            </a:extLst>
          </p:cNvPr>
          <p:cNvSpPr>
            <a:spLocks noGrp="1"/>
          </p:cNvSpPr>
          <p:nvPr>
            <p:ph type="title"/>
          </p:nvPr>
        </p:nvSpPr>
        <p:spPr/>
        <p:txBody>
          <a:bodyPr>
            <a:normAutofit/>
          </a:bodyPr>
          <a:lstStyle/>
          <a:p>
            <a:r>
              <a:rPr lang="en-US" sz="3600" b="1" dirty="0">
                <a:effectLst/>
                <a:latin typeface="Times New Roman" panose="02020603050405020304" pitchFamily="18" charset="0"/>
                <a:ea typeface="Songti SC" panose="02010600040101010101" pitchFamily="2" charset="-122"/>
                <a:cs typeface="Times New Roman" panose="02020603050405020304" pitchFamily="18" charset="0"/>
              </a:rPr>
              <a:t>Benefits of Neural Networks </a:t>
            </a:r>
            <a:endParaRPr lang="en-NP" sz="7200" b="1" dirty="0">
              <a:latin typeface="Times New Roman" panose="02020603050405020304" pitchFamily="18" charset="0"/>
              <a:ea typeface="Songti SC" panose="02010600040101010101" pitchFamily="2" charset="-122"/>
              <a:cs typeface="Times New Roman" panose="02020603050405020304" pitchFamily="18" charset="0"/>
            </a:endParaRPr>
          </a:p>
        </p:txBody>
      </p:sp>
      <p:sp>
        <p:nvSpPr>
          <p:cNvPr id="3" name="Content Placeholder 2">
            <a:extLst>
              <a:ext uri="{FF2B5EF4-FFF2-40B4-BE49-F238E27FC236}">
                <a16:creationId xmlns:a16="http://schemas.microsoft.com/office/drawing/2014/main" id="{E3AAE5C0-F5CA-AB91-6651-1738B9F99C6A}"/>
              </a:ext>
            </a:extLst>
          </p:cNvPr>
          <p:cNvSpPr>
            <a:spLocks noGrp="1"/>
          </p:cNvSpPr>
          <p:nvPr>
            <p:ph idx="1"/>
          </p:nvPr>
        </p:nvSpPr>
        <p:spPr>
          <a:xfrm>
            <a:off x="838200" y="1594624"/>
            <a:ext cx="10515600" cy="4582339"/>
          </a:xfrm>
        </p:spPr>
        <p:txBody>
          <a:bodyPr>
            <a:normAutofit fontScale="92500" lnSpcReduction="10000"/>
          </a:bodyPr>
          <a:lstStyle/>
          <a:p>
            <a:pPr marL="0" indent="0" algn="just">
              <a:buNone/>
            </a:pPr>
            <a:r>
              <a:rPr lang="en-US" b="1"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Key Properties and Capabilities</a:t>
            </a:r>
          </a:p>
          <a:p>
            <a:pPr marL="514350" indent="-514350" algn="just">
              <a:buFont typeface="+mj-lt"/>
              <a:buAutoNum type="arabicPeriod"/>
            </a:pPr>
            <a:r>
              <a:rPr lang="en-US" b="1" dirty="0">
                <a:latin typeface="Times New Roman" panose="02020603050405020304" pitchFamily="18" charset="0"/>
                <a:ea typeface="Songti SC" panose="02010600040101010101" pitchFamily="2" charset="-122"/>
                <a:cs typeface="Times New Roman" panose="02020603050405020304" pitchFamily="18" charset="0"/>
              </a:rPr>
              <a:t>Nonlinearity</a:t>
            </a:r>
            <a:endParaRPr lang="en-US" dirty="0">
              <a:latin typeface="Times New Roman" panose="02020603050405020304" pitchFamily="18" charset="0"/>
              <a:ea typeface="Songti SC" panose="02010600040101010101" pitchFamily="2" charset="-122"/>
              <a:cs typeface="Times New Roman" panose="02020603050405020304" pitchFamily="18" charset="0"/>
            </a:endParaRPr>
          </a:p>
          <a:p>
            <a:pPr marL="514350" indent="-514350" algn="just">
              <a:buFont typeface="+mj-lt"/>
              <a:buAutoNum type="arabicPeriod"/>
            </a:pPr>
            <a:r>
              <a:rPr lang="en-US" b="1" dirty="0">
                <a:latin typeface="Times New Roman" panose="02020603050405020304" pitchFamily="18" charset="0"/>
                <a:ea typeface="Songti SC" panose="02010600040101010101" pitchFamily="2" charset="-122"/>
                <a:cs typeface="Times New Roman" panose="02020603050405020304" pitchFamily="18" charset="0"/>
              </a:rPr>
              <a:t>Input–Output Mapping</a:t>
            </a:r>
          </a:p>
          <a:p>
            <a:pPr marL="514350" indent="-514350" algn="just">
              <a:buFont typeface="+mj-lt"/>
              <a:buAutoNum type="arabicPeriod" startAt="3"/>
            </a:pPr>
            <a:r>
              <a:rPr lang="en-US" b="1" dirty="0">
                <a:latin typeface="Times New Roman" panose="02020603050405020304" pitchFamily="18" charset="0"/>
                <a:ea typeface="Songti SC" panose="02010600040101010101" pitchFamily="2" charset="-122"/>
                <a:cs typeface="Times New Roman" panose="02020603050405020304" pitchFamily="18" charset="0"/>
              </a:rPr>
              <a:t>Adaptivity</a:t>
            </a:r>
          </a:p>
          <a:p>
            <a:pPr marL="514350" indent="-514350" algn="just">
              <a:buFont typeface="+mj-lt"/>
              <a:buAutoNum type="arabicPeriod" startAt="4"/>
            </a:pPr>
            <a:r>
              <a:rPr lang="en-US" b="1" dirty="0">
                <a:latin typeface="Times New Roman" panose="02020603050405020304" pitchFamily="18" charset="0"/>
                <a:ea typeface="Songti SC" panose="02010600040101010101" pitchFamily="2" charset="-122"/>
                <a:cs typeface="Times New Roman" panose="02020603050405020304" pitchFamily="18" charset="0"/>
              </a:rPr>
              <a:t>Evidential Response</a:t>
            </a:r>
          </a:p>
          <a:p>
            <a:pPr marL="514350" indent="-514350" algn="just">
              <a:buFont typeface="+mj-lt"/>
              <a:buAutoNum type="arabicPeriod" startAt="5"/>
            </a:pPr>
            <a:r>
              <a:rPr lang="en-US" b="1" dirty="0">
                <a:latin typeface="Times New Roman" panose="02020603050405020304" pitchFamily="18" charset="0"/>
                <a:ea typeface="Songti SC" panose="02010600040101010101" pitchFamily="2" charset="-122"/>
                <a:cs typeface="Times New Roman" panose="02020603050405020304" pitchFamily="18" charset="0"/>
              </a:rPr>
              <a:t>Contextual Information</a:t>
            </a:r>
            <a:endParaRPr lang="en-US" dirty="0">
              <a:latin typeface="Times New Roman" panose="02020603050405020304" pitchFamily="18" charset="0"/>
              <a:ea typeface="Songti SC" panose="02010600040101010101" pitchFamily="2" charset="-122"/>
              <a:cs typeface="Times New Roman" panose="02020603050405020304" pitchFamily="18" charset="0"/>
            </a:endParaRPr>
          </a:p>
          <a:p>
            <a:pPr marL="514350" indent="-514350" algn="just">
              <a:buFont typeface="+mj-lt"/>
              <a:buAutoNum type="arabicPeriod" startAt="5"/>
            </a:pPr>
            <a:r>
              <a:rPr lang="en-US" b="1" dirty="0">
                <a:latin typeface="Times New Roman" panose="02020603050405020304" pitchFamily="18" charset="0"/>
                <a:ea typeface="Songti SC" panose="02010600040101010101" pitchFamily="2" charset="-122"/>
                <a:cs typeface="Times New Roman" panose="02020603050405020304" pitchFamily="18" charset="0"/>
              </a:rPr>
              <a:t>Fault Tolerance</a:t>
            </a:r>
          </a:p>
          <a:p>
            <a:pPr marL="514350" indent="-514350" algn="just">
              <a:buFont typeface="+mj-lt"/>
              <a:buAutoNum type="arabicPeriod" startAt="5"/>
            </a:pPr>
            <a:r>
              <a:rPr lang="en-US" b="1" dirty="0">
                <a:latin typeface="Times New Roman" panose="02020603050405020304" pitchFamily="18" charset="0"/>
                <a:ea typeface="Songti SC" panose="02010600040101010101" pitchFamily="2" charset="-122"/>
                <a:cs typeface="Times New Roman" panose="02020603050405020304" pitchFamily="18" charset="0"/>
              </a:rPr>
              <a:t>VLSI </a:t>
            </a:r>
            <a:r>
              <a:rPr lang="en-US" b="1" dirty="0" err="1">
                <a:latin typeface="Times New Roman" panose="02020603050405020304" pitchFamily="18" charset="0"/>
                <a:ea typeface="Songti SC" panose="02010600040101010101" pitchFamily="2" charset="-122"/>
                <a:cs typeface="Times New Roman" panose="02020603050405020304" pitchFamily="18" charset="0"/>
              </a:rPr>
              <a:t>Implementability</a:t>
            </a:r>
            <a:endParaRPr lang="en-US" b="1" dirty="0">
              <a:latin typeface="Times New Roman" panose="02020603050405020304" pitchFamily="18" charset="0"/>
              <a:ea typeface="Songti SC" panose="02010600040101010101" pitchFamily="2" charset="-122"/>
              <a:cs typeface="Times New Roman" panose="02020603050405020304" pitchFamily="18" charset="0"/>
            </a:endParaRPr>
          </a:p>
          <a:p>
            <a:pPr marL="514350" indent="-514350" algn="just">
              <a:buFont typeface="+mj-lt"/>
              <a:buAutoNum type="arabicPeriod" startAt="5"/>
            </a:pPr>
            <a:r>
              <a:rPr lang="en-US" b="1" dirty="0">
                <a:latin typeface="Times New Roman" panose="02020603050405020304" pitchFamily="18" charset="0"/>
                <a:ea typeface="Songti SC" panose="02010600040101010101" pitchFamily="2" charset="-122"/>
                <a:cs typeface="Times New Roman" panose="02020603050405020304" pitchFamily="18" charset="0"/>
              </a:rPr>
              <a:t>Uniformity of Analysis and Design</a:t>
            </a:r>
          </a:p>
          <a:p>
            <a:pPr marL="514350" indent="-514350" algn="just">
              <a:buFont typeface="+mj-lt"/>
              <a:buAutoNum type="arabicPeriod" startAt="5"/>
            </a:pPr>
            <a:r>
              <a:rPr lang="en-US" b="1" i="0" u="none" strike="noStrike" dirty="0">
                <a:solidFill>
                  <a:srgbClr val="000000"/>
                </a:solidFill>
                <a:effectLst/>
                <a:latin typeface="Times New Roman" panose="02020603050405020304" pitchFamily="18" charset="0"/>
                <a:ea typeface="Songti SC" panose="02010600040101010101" pitchFamily="2" charset="-122"/>
                <a:cs typeface="Times New Roman" panose="02020603050405020304" pitchFamily="18" charset="0"/>
              </a:rPr>
              <a:t>Neurobiological Analogy</a:t>
            </a:r>
            <a:endParaRPr lang="en-US" dirty="0">
              <a:latin typeface="Times New Roman" panose="02020603050405020304" pitchFamily="18" charset="0"/>
              <a:ea typeface="Songti SC" panose="02010600040101010101" pitchFamily="2" charset="-122"/>
              <a:cs typeface="Times New Roman" panose="02020603050405020304" pitchFamily="18" charset="0"/>
            </a:endParaRPr>
          </a:p>
          <a:p>
            <a:pPr marL="514350" indent="-514350" algn="just">
              <a:buFont typeface="+mj-lt"/>
              <a:buAutoNum type="arabicPeriod" startAt="5"/>
            </a:pPr>
            <a:endParaRPr lang="en-US" dirty="0">
              <a:latin typeface="Times New Roman" panose="02020603050405020304" pitchFamily="18" charset="0"/>
              <a:ea typeface="Songti SC" panose="02010600040101010101" pitchFamily="2" charset="-122"/>
              <a:cs typeface="Times New Roman" panose="02020603050405020304" pitchFamily="18" charset="0"/>
            </a:endParaRPr>
          </a:p>
          <a:p>
            <a:pPr marL="514350" indent="-514350" algn="just">
              <a:buFont typeface="+mj-lt"/>
              <a:buAutoNum type="arabicPeriod" startAt="5"/>
            </a:pPr>
            <a:endParaRPr lang="en-US" dirty="0">
              <a:latin typeface="Times New Roman" panose="02020603050405020304" pitchFamily="18" charset="0"/>
              <a:ea typeface="Songti SC" panose="02010600040101010101" pitchFamily="2" charset="-122"/>
              <a:cs typeface="Times New Roman" panose="02020603050405020304" pitchFamily="18" charset="0"/>
            </a:endParaRPr>
          </a:p>
          <a:p>
            <a:pPr marL="514350" indent="-514350" algn="just">
              <a:buFont typeface="+mj-lt"/>
              <a:buAutoNum type="arabicPeriod"/>
            </a:pPr>
            <a:endParaRPr lang="en-US" dirty="0">
              <a:latin typeface="Times New Roman" panose="02020603050405020304" pitchFamily="18" charset="0"/>
              <a:ea typeface="Songti SC" panose="02010600040101010101" pitchFamily="2" charset="-122"/>
              <a:cs typeface="Times New Roman" panose="02020603050405020304" pitchFamily="18" charset="0"/>
            </a:endParaRPr>
          </a:p>
          <a:p>
            <a:pPr algn="just"/>
            <a:endParaRPr lang="en-NP" dirty="0">
              <a:latin typeface="Times New Roman" panose="02020603050405020304" pitchFamily="18" charset="0"/>
              <a:ea typeface="Songti SC" panose="02010600040101010101" pitchFamily="2" charset="-122"/>
              <a:cs typeface="Times New Roman" panose="02020603050405020304" pitchFamily="18" charset="0"/>
            </a:endParaRPr>
          </a:p>
        </p:txBody>
      </p:sp>
      <p:sp>
        <p:nvSpPr>
          <p:cNvPr id="4" name="Date Placeholder 3">
            <a:extLst>
              <a:ext uri="{FF2B5EF4-FFF2-40B4-BE49-F238E27FC236}">
                <a16:creationId xmlns:a16="http://schemas.microsoft.com/office/drawing/2014/main" id="{BBC2A179-4328-3F9F-2A48-7E049533B631}"/>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39F1B304-EEBA-977F-1592-04F2DE5B5C03}"/>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17E5127C-F572-953B-448E-8C16E7F64369}"/>
              </a:ext>
            </a:extLst>
          </p:cNvPr>
          <p:cNvSpPr>
            <a:spLocks noGrp="1"/>
          </p:cNvSpPr>
          <p:nvPr>
            <p:ph type="sldNum" sz="quarter" idx="12"/>
          </p:nvPr>
        </p:nvSpPr>
        <p:spPr/>
        <p:txBody>
          <a:bodyPr/>
          <a:lstStyle/>
          <a:p>
            <a:fld id="{01F3109D-D485-C449-906D-5F5D4F3CBBE8}" type="slidenum">
              <a:rPr lang="en-NP" smtClean="0"/>
              <a:t>5</a:t>
            </a:fld>
            <a:endParaRPr lang="en-NP"/>
          </a:p>
        </p:txBody>
      </p:sp>
    </p:spTree>
    <p:extLst>
      <p:ext uri="{BB962C8B-B14F-4D97-AF65-F5344CB8AC3E}">
        <p14:creationId xmlns:p14="http://schemas.microsoft.com/office/powerpoint/2010/main" val="1894116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latin typeface="Times New Roman" panose="02020603050405020304" pitchFamily="18" charset="0"/>
                <a:cs typeface="Times New Roman" panose="02020603050405020304" pitchFamily="18" charset="0"/>
              </a:rPr>
              <a:t>Biological Motivation</a:t>
            </a:r>
          </a:p>
        </p:txBody>
      </p:sp>
      <p:sp>
        <p:nvSpPr>
          <p:cNvPr id="3" name="Content Placeholder 2"/>
          <p:cNvSpPr>
            <a:spLocks noGrp="1"/>
          </p:cNvSpPr>
          <p:nvPr>
            <p:ph idx="1"/>
          </p:nvPr>
        </p:nvSpPr>
        <p:spPr/>
        <p:txBody>
          <a:bodyPr/>
          <a:lstStyle/>
          <a:p>
            <a:pPr algn="just"/>
            <a:r>
              <a:rPr dirty="0">
                <a:latin typeface="Times New Roman" panose="02020603050405020304" pitchFamily="18" charset="0"/>
                <a:ea typeface="Songti SC" panose="02010600040101010101" pitchFamily="2" charset="-122"/>
                <a:cs typeface="Times New Roman" panose="02020603050405020304" pitchFamily="18" charset="0"/>
              </a:rPr>
              <a:t>Brain processes information differently from digital computers.</a:t>
            </a:r>
          </a:p>
          <a:p>
            <a:pPr algn="just"/>
            <a:r>
              <a:rPr dirty="0">
                <a:latin typeface="Times New Roman" panose="02020603050405020304" pitchFamily="18" charset="0"/>
                <a:ea typeface="Songti SC" panose="02010600040101010101" pitchFamily="2" charset="-122"/>
                <a:cs typeface="Times New Roman" panose="02020603050405020304" pitchFamily="18" charset="0"/>
              </a:rPr>
              <a:t>Human brain can perform complex tasks quickly (e.g., vision in 100</a:t>
            </a:r>
            <a:r>
              <a:rPr lang="en-US" dirty="0">
                <a:latin typeface="Times New Roman" panose="02020603050405020304" pitchFamily="18" charset="0"/>
                <a:ea typeface="Songti SC" panose="02010600040101010101" pitchFamily="2" charset="-122"/>
                <a:cs typeface="Times New Roman" panose="02020603050405020304" pitchFamily="18" charset="0"/>
              </a:rPr>
              <a:t> -</a:t>
            </a:r>
            <a:r>
              <a:rPr dirty="0">
                <a:latin typeface="Times New Roman" panose="02020603050405020304" pitchFamily="18" charset="0"/>
                <a:ea typeface="Songti SC" panose="02010600040101010101" pitchFamily="2" charset="-122"/>
                <a:cs typeface="Times New Roman" panose="02020603050405020304" pitchFamily="18" charset="0"/>
              </a:rPr>
              <a:t>200 </a:t>
            </a:r>
            <a:r>
              <a:rPr dirty="0" err="1">
                <a:latin typeface="Times New Roman" panose="02020603050405020304" pitchFamily="18" charset="0"/>
                <a:ea typeface="Songti SC" panose="02010600040101010101" pitchFamily="2" charset="-122"/>
                <a:cs typeface="Times New Roman" panose="02020603050405020304" pitchFamily="18" charset="0"/>
              </a:rPr>
              <a:t>ms</a:t>
            </a:r>
            <a:r>
              <a:rPr dirty="0">
                <a:latin typeface="Times New Roman" panose="02020603050405020304" pitchFamily="18" charset="0"/>
                <a:ea typeface="Songti SC" panose="02010600040101010101" pitchFamily="2" charset="-122"/>
                <a:cs typeface="Times New Roman" panose="02020603050405020304" pitchFamily="18" charset="0"/>
              </a:rPr>
              <a:t>).</a:t>
            </a:r>
          </a:p>
          <a:p>
            <a:pPr algn="just"/>
            <a:r>
              <a:rPr dirty="0">
                <a:latin typeface="Times New Roman" panose="02020603050405020304" pitchFamily="18" charset="0"/>
                <a:ea typeface="Songti SC" panose="02010600040101010101" pitchFamily="2" charset="-122"/>
                <a:cs typeface="Times New Roman" panose="02020603050405020304" pitchFamily="18" charset="0"/>
              </a:rPr>
              <a:t>Example: Bat sonar and target detection via neural computations.</a:t>
            </a:r>
          </a:p>
        </p:txBody>
      </p:sp>
      <p:pic>
        <p:nvPicPr>
          <p:cNvPr id="4" name="Picture 3">
            <a:extLst>
              <a:ext uri="{FF2B5EF4-FFF2-40B4-BE49-F238E27FC236}">
                <a16:creationId xmlns:a16="http://schemas.microsoft.com/office/drawing/2014/main" id="{F38CAB08-6132-412D-E0A1-59794AFD1B84}"/>
              </a:ext>
            </a:extLst>
          </p:cNvPr>
          <p:cNvPicPr>
            <a:picLocks noChangeAspect="1"/>
          </p:cNvPicPr>
          <p:nvPr/>
        </p:nvPicPr>
        <p:blipFill>
          <a:blip r:embed="rId2"/>
          <a:stretch>
            <a:fillRect/>
          </a:stretch>
        </p:blipFill>
        <p:spPr>
          <a:xfrm>
            <a:off x="1608909" y="4073212"/>
            <a:ext cx="9829393" cy="1325563"/>
          </a:xfrm>
          <a:prstGeom prst="rect">
            <a:avLst/>
          </a:prstGeom>
        </p:spPr>
      </p:pic>
      <p:sp>
        <p:nvSpPr>
          <p:cNvPr id="6" name="TextBox 5">
            <a:extLst>
              <a:ext uri="{FF2B5EF4-FFF2-40B4-BE49-F238E27FC236}">
                <a16:creationId xmlns:a16="http://schemas.microsoft.com/office/drawing/2014/main" id="{DAA866B3-141B-F1D5-C8F7-2334AB21EDDA}"/>
              </a:ext>
            </a:extLst>
          </p:cNvPr>
          <p:cNvSpPr txBox="1"/>
          <p:nvPr/>
        </p:nvSpPr>
        <p:spPr>
          <a:xfrm>
            <a:off x="2624447" y="5794891"/>
            <a:ext cx="6635137" cy="369332"/>
          </a:xfrm>
          <a:prstGeom prst="rect">
            <a:avLst/>
          </a:prstGeom>
          <a:noFill/>
        </p:spPr>
        <p:txBody>
          <a:bodyPr wrap="square">
            <a:spAutoFit/>
          </a:bodyPr>
          <a:lstStyle/>
          <a:p>
            <a:pPr algn="ctr"/>
            <a:r>
              <a:rPr lang="en-US" sz="1800" b="1" dirty="0">
                <a:effectLst/>
                <a:latin typeface="Times New Roman" panose="02020603050405020304" pitchFamily="18" charset="0"/>
                <a:ea typeface="Songti SC" panose="02010600040101010101" pitchFamily="2" charset="-122"/>
                <a:cs typeface="Times New Roman" panose="02020603050405020304" pitchFamily="18" charset="0"/>
              </a:rPr>
              <a:t>FIGURE 1: Block diagram representation of nervous system. </a:t>
            </a:r>
            <a:endParaRPr lang="en-US" b="1" dirty="0">
              <a:latin typeface="Times New Roman" panose="02020603050405020304" pitchFamily="18" charset="0"/>
              <a:ea typeface="Songti SC" panose="02010600040101010101" pitchFamily="2" charset="-122"/>
              <a:cs typeface="Times New Roman" panose="02020603050405020304" pitchFamily="18" charset="0"/>
            </a:endParaRPr>
          </a:p>
        </p:txBody>
      </p:sp>
      <p:sp>
        <p:nvSpPr>
          <p:cNvPr id="7" name="Date Placeholder 6">
            <a:extLst>
              <a:ext uri="{FF2B5EF4-FFF2-40B4-BE49-F238E27FC236}">
                <a16:creationId xmlns:a16="http://schemas.microsoft.com/office/drawing/2014/main" id="{3C3B86B3-5E62-C9D4-33C5-9A046F2DEE98}"/>
              </a:ext>
            </a:extLst>
          </p:cNvPr>
          <p:cNvSpPr>
            <a:spLocks noGrp="1"/>
          </p:cNvSpPr>
          <p:nvPr>
            <p:ph type="dt" sz="half" idx="10"/>
          </p:nvPr>
        </p:nvSpPr>
        <p:spPr/>
        <p:txBody>
          <a:bodyPr/>
          <a:lstStyle/>
          <a:p>
            <a:r>
              <a:rPr lang="en-US"/>
              <a:t>11/06/2025</a:t>
            </a:r>
            <a:endParaRPr lang="en-NP"/>
          </a:p>
        </p:txBody>
      </p:sp>
      <p:sp>
        <p:nvSpPr>
          <p:cNvPr id="8" name="Footer Placeholder 7">
            <a:extLst>
              <a:ext uri="{FF2B5EF4-FFF2-40B4-BE49-F238E27FC236}">
                <a16:creationId xmlns:a16="http://schemas.microsoft.com/office/drawing/2014/main" id="{A414DF21-6427-A00F-3C72-5E38FDB3EEE7}"/>
              </a:ext>
            </a:extLst>
          </p:cNvPr>
          <p:cNvSpPr>
            <a:spLocks noGrp="1"/>
          </p:cNvSpPr>
          <p:nvPr>
            <p:ph type="ftr" sz="quarter" idx="11"/>
          </p:nvPr>
        </p:nvSpPr>
        <p:spPr/>
        <p:txBody>
          <a:bodyPr/>
          <a:lstStyle/>
          <a:p>
            <a:r>
              <a:rPr lang="en-US"/>
              <a:t>@Kiran Bagale</a:t>
            </a:r>
            <a:endParaRPr lang="en-NP"/>
          </a:p>
        </p:txBody>
      </p:sp>
      <p:sp>
        <p:nvSpPr>
          <p:cNvPr id="9" name="Slide Number Placeholder 8">
            <a:extLst>
              <a:ext uri="{FF2B5EF4-FFF2-40B4-BE49-F238E27FC236}">
                <a16:creationId xmlns:a16="http://schemas.microsoft.com/office/drawing/2014/main" id="{53292FD6-FE93-AB03-107D-287514C0E238}"/>
              </a:ext>
            </a:extLst>
          </p:cNvPr>
          <p:cNvSpPr>
            <a:spLocks noGrp="1"/>
          </p:cNvSpPr>
          <p:nvPr>
            <p:ph type="sldNum" sz="quarter" idx="12"/>
          </p:nvPr>
        </p:nvSpPr>
        <p:spPr/>
        <p:txBody>
          <a:bodyPr/>
          <a:lstStyle/>
          <a:p>
            <a:fld id="{01F3109D-D485-C449-906D-5F5D4F3CBBE8}" type="slidenum">
              <a:rPr lang="en-NP" smtClean="0"/>
              <a:t>6</a:t>
            </a:fld>
            <a:endParaRPr lang="en-NP"/>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44B6581-85B7-DBD8-407B-AADC8E188DDF}"/>
              </a:ext>
            </a:extLst>
          </p:cNvPr>
          <p:cNvSpPr>
            <a:spLocks noGrp="1"/>
          </p:cNvSpPr>
          <p:nvPr>
            <p:ph type="dt" sz="half" idx="10"/>
          </p:nvPr>
        </p:nvSpPr>
        <p:spPr/>
        <p:txBody>
          <a:bodyPr/>
          <a:lstStyle/>
          <a:p>
            <a:r>
              <a:rPr lang="en-US"/>
              <a:t>11/06/2025</a:t>
            </a:r>
            <a:endParaRPr lang="en-NP"/>
          </a:p>
        </p:txBody>
      </p:sp>
      <p:sp>
        <p:nvSpPr>
          <p:cNvPr id="5" name="Footer Placeholder 4">
            <a:extLst>
              <a:ext uri="{FF2B5EF4-FFF2-40B4-BE49-F238E27FC236}">
                <a16:creationId xmlns:a16="http://schemas.microsoft.com/office/drawing/2014/main" id="{426922D4-3807-DA27-A758-8C433EDE0F49}"/>
              </a:ext>
            </a:extLst>
          </p:cNvPr>
          <p:cNvSpPr>
            <a:spLocks noGrp="1"/>
          </p:cNvSpPr>
          <p:nvPr>
            <p:ph type="ftr" sz="quarter" idx="11"/>
          </p:nvPr>
        </p:nvSpPr>
        <p:spPr/>
        <p:txBody>
          <a:bodyPr/>
          <a:lstStyle/>
          <a:p>
            <a:r>
              <a:rPr lang="en-US"/>
              <a:t>@Kiran Bagale</a:t>
            </a:r>
            <a:endParaRPr lang="en-NP"/>
          </a:p>
        </p:txBody>
      </p:sp>
      <p:sp>
        <p:nvSpPr>
          <p:cNvPr id="6" name="Slide Number Placeholder 5">
            <a:extLst>
              <a:ext uri="{FF2B5EF4-FFF2-40B4-BE49-F238E27FC236}">
                <a16:creationId xmlns:a16="http://schemas.microsoft.com/office/drawing/2014/main" id="{732EFD12-8FE7-7DF0-67B5-2A8E27631BAF}"/>
              </a:ext>
            </a:extLst>
          </p:cNvPr>
          <p:cNvSpPr>
            <a:spLocks noGrp="1"/>
          </p:cNvSpPr>
          <p:nvPr>
            <p:ph type="sldNum" sz="quarter" idx="12"/>
          </p:nvPr>
        </p:nvSpPr>
        <p:spPr/>
        <p:txBody>
          <a:bodyPr/>
          <a:lstStyle/>
          <a:p>
            <a:fld id="{01F3109D-D485-C449-906D-5F5D4F3CBBE8}" type="slidenum">
              <a:rPr lang="en-NP" smtClean="0"/>
              <a:t>7</a:t>
            </a:fld>
            <a:endParaRPr lang="en-NP"/>
          </a:p>
        </p:txBody>
      </p:sp>
      <p:pic>
        <p:nvPicPr>
          <p:cNvPr id="7" name="Picture 6">
            <a:extLst>
              <a:ext uri="{FF2B5EF4-FFF2-40B4-BE49-F238E27FC236}">
                <a16:creationId xmlns:a16="http://schemas.microsoft.com/office/drawing/2014/main" id="{3042AB36-F058-55C9-319F-4AD722CBD133}"/>
              </a:ext>
            </a:extLst>
          </p:cNvPr>
          <p:cNvPicPr>
            <a:picLocks noChangeAspect="1"/>
          </p:cNvPicPr>
          <p:nvPr/>
        </p:nvPicPr>
        <p:blipFill>
          <a:blip r:embed="rId2"/>
          <a:stretch>
            <a:fillRect/>
          </a:stretch>
        </p:blipFill>
        <p:spPr>
          <a:xfrm>
            <a:off x="1183800" y="276263"/>
            <a:ext cx="6023041" cy="5599415"/>
          </a:xfrm>
          <a:prstGeom prst="rect">
            <a:avLst/>
          </a:prstGeom>
        </p:spPr>
      </p:pic>
      <p:sp>
        <p:nvSpPr>
          <p:cNvPr id="9" name="TextBox 8">
            <a:extLst>
              <a:ext uri="{FF2B5EF4-FFF2-40B4-BE49-F238E27FC236}">
                <a16:creationId xmlns:a16="http://schemas.microsoft.com/office/drawing/2014/main" id="{3D8ADFD2-D767-2B83-03B4-E40DEE613375}"/>
              </a:ext>
            </a:extLst>
          </p:cNvPr>
          <p:cNvSpPr txBox="1"/>
          <p:nvPr/>
        </p:nvSpPr>
        <p:spPr>
          <a:xfrm>
            <a:off x="1964636" y="5987018"/>
            <a:ext cx="3829989" cy="369332"/>
          </a:xfrm>
          <a:prstGeom prst="rect">
            <a:avLst/>
          </a:prstGeom>
          <a:noFill/>
        </p:spPr>
        <p:txBody>
          <a:bodyPr wrap="square">
            <a:spAutoFit/>
          </a:bodyPr>
          <a:lstStyle/>
          <a:p>
            <a:r>
              <a:rPr lang="en-US" sz="1800" dirty="0">
                <a:effectLst/>
                <a:latin typeface="Times New Roman" panose="02020603050405020304" pitchFamily="18" charset="0"/>
                <a:ea typeface="Songti SC" panose="02010600040101010101" pitchFamily="2" charset="-122"/>
                <a:cs typeface="Times New Roman" panose="02020603050405020304" pitchFamily="18" charset="0"/>
              </a:rPr>
              <a:t>FIGURE 2:  The pyramidal cell. </a:t>
            </a:r>
            <a:endParaRPr lang="en-US" dirty="0">
              <a:latin typeface="Times New Roman" panose="02020603050405020304" pitchFamily="18" charset="0"/>
              <a:ea typeface="Songti SC" panose="0201060004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045D6B85-1094-D838-3E62-032C7556AC7F}"/>
              </a:ext>
            </a:extLst>
          </p:cNvPr>
          <p:cNvPicPr>
            <a:picLocks noChangeAspect="1"/>
          </p:cNvPicPr>
          <p:nvPr/>
        </p:nvPicPr>
        <p:blipFill>
          <a:blip r:embed="rId3"/>
          <a:stretch>
            <a:fillRect/>
          </a:stretch>
        </p:blipFill>
        <p:spPr>
          <a:xfrm>
            <a:off x="7810500" y="363878"/>
            <a:ext cx="2171700" cy="5511800"/>
          </a:xfrm>
          <a:prstGeom prst="rect">
            <a:avLst/>
          </a:prstGeom>
        </p:spPr>
      </p:pic>
      <p:sp>
        <p:nvSpPr>
          <p:cNvPr id="12" name="TextBox 11">
            <a:extLst>
              <a:ext uri="{FF2B5EF4-FFF2-40B4-BE49-F238E27FC236}">
                <a16:creationId xmlns:a16="http://schemas.microsoft.com/office/drawing/2014/main" id="{34177A87-C51B-3A80-B00F-86E6F6A5501F}"/>
              </a:ext>
            </a:extLst>
          </p:cNvPr>
          <p:cNvSpPr txBox="1"/>
          <p:nvPr/>
        </p:nvSpPr>
        <p:spPr>
          <a:xfrm>
            <a:off x="6251825" y="6007566"/>
            <a:ext cx="5512085" cy="369332"/>
          </a:xfrm>
          <a:prstGeom prst="rect">
            <a:avLst/>
          </a:prstGeom>
          <a:noFill/>
        </p:spPr>
        <p:txBody>
          <a:bodyPr wrap="square">
            <a:spAutoFit/>
          </a:bodyPr>
          <a:lstStyle/>
          <a:p>
            <a:r>
              <a:rPr lang="en-US" sz="1800" dirty="0">
                <a:effectLst/>
                <a:latin typeface="Times New Roman" panose="02020603050405020304" pitchFamily="18" charset="0"/>
                <a:ea typeface="Songti SC" panose="02010600040101010101" pitchFamily="2" charset="-122"/>
                <a:cs typeface="Times New Roman" panose="02020603050405020304" pitchFamily="18" charset="0"/>
              </a:rPr>
              <a:t>FIGURE 3: Structural organization of levels in the brain. </a:t>
            </a:r>
            <a:endParaRPr lang="en-US" dirty="0">
              <a:latin typeface="Times New Roman" panose="02020603050405020304" pitchFamily="18" charset="0"/>
              <a:ea typeface="Song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20500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8E327E-7AF7-941C-9E7E-ABAC1FB7D93B}"/>
              </a:ext>
            </a:extLst>
          </p:cNvPr>
          <p:cNvSpPr>
            <a:spLocks noGrp="1"/>
          </p:cNvSpPr>
          <p:nvPr>
            <p:ph type="dt" sz="half" idx="10"/>
          </p:nvPr>
        </p:nvSpPr>
        <p:spPr/>
        <p:txBody>
          <a:bodyPr/>
          <a:lstStyle/>
          <a:p>
            <a:r>
              <a:rPr lang="en-US"/>
              <a:t>11/06/2025</a:t>
            </a:r>
            <a:endParaRPr lang="en-NP"/>
          </a:p>
        </p:txBody>
      </p:sp>
      <p:sp>
        <p:nvSpPr>
          <p:cNvPr id="3" name="Footer Placeholder 2">
            <a:extLst>
              <a:ext uri="{FF2B5EF4-FFF2-40B4-BE49-F238E27FC236}">
                <a16:creationId xmlns:a16="http://schemas.microsoft.com/office/drawing/2014/main" id="{8B759136-8DD8-E2F0-219A-657DB161E54C}"/>
              </a:ext>
            </a:extLst>
          </p:cNvPr>
          <p:cNvSpPr>
            <a:spLocks noGrp="1"/>
          </p:cNvSpPr>
          <p:nvPr>
            <p:ph type="ftr" sz="quarter" idx="11"/>
          </p:nvPr>
        </p:nvSpPr>
        <p:spPr/>
        <p:txBody>
          <a:bodyPr/>
          <a:lstStyle/>
          <a:p>
            <a:r>
              <a:rPr lang="en-US"/>
              <a:t>@Kiran Bagale</a:t>
            </a:r>
            <a:endParaRPr lang="en-NP"/>
          </a:p>
        </p:txBody>
      </p:sp>
      <p:sp>
        <p:nvSpPr>
          <p:cNvPr id="4" name="Slide Number Placeholder 3">
            <a:extLst>
              <a:ext uri="{FF2B5EF4-FFF2-40B4-BE49-F238E27FC236}">
                <a16:creationId xmlns:a16="http://schemas.microsoft.com/office/drawing/2014/main" id="{67D53A31-B58F-2981-306F-B8E8EF247408}"/>
              </a:ext>
            </a:extLst>
          </p:cNvPr>
          <p:cNvSpPr>
            <a:spLocks noGrp="1"/>
          </p:cNvSpPr>
          <p:nvPr>
            <p:ph type="sldNum" sz="quarter" idx="12"/>
          </p:nvPr>
        </p:nvSpPr>
        <p:spPr/>
        <p:txBody>
          <a:bodyPr/>
          <a:lstStyle/>
          <a:p>
            <a:fld id="{01F3109D-D485-C449-906D-5F5D4F3CBBE8}" type="slidenum">
              <a:rPr lang="en-NP" smtClean="0"/>
              <a:t>8</a:t>
            </a:fld>
            <a:endParaRPr lang="en-NP"/>
          </a:p>
        </p:txBody>
      </p:sp>
      <p:pic>
        <p:nvPicPr>
          <p:cNvPr id="5" name="Picture 4">
            <a:extLst>
              <a:ext uri="{FF2B5EF4-FFF2-40B4-BE49-F238E27FC236}">
                <a16:creationId xmlns:a16="http://schemas.microsoft.com/office/drawing/2014/main" id="{8B2AB864-D5C9-E13A-2478-1F77740C9619}"/>
              </a:ext>
            </a:extLst>
          </p:cNvPr>
          <p:cNvPicPr>
            <a:picLocks noChangeAspect="1"/>
          </p:cNvPicPr>
          <p:nvPr/>
        </p:nvPicPr>
        <p:blipFill>
          <a:blip r:embed="rId2"/>
          <a:stretch>
            <a:fillRect/>
          </a:stretch>
        </p:blipFill>
        <p:spPr>
          <a:xfrm>
            <a:off x="2260315" y="106499"/>
            <a:ext cx="7582875" cy="5297943"/>
          </a:xfrm>
          <a:prstGeom prst="rect">
            <a:avLst/>
          </a:prstGeom>
        </p:spPr>
      </p:pic>
      <p:sp>
        <p:nvSpPr>
          <p:cNvPr id="7" name="TextBox 6">
            <a:extLst>
              <a:ext uri="{FF2B5EF4-FFF2-40B4-BE49-F238E27FC236}">
                <a16:creationId xmlns:a16="http://schemas.microsoft.com/office/drawing/2014/main" id="{CDFA8447-AB08-6FF1-F018-1B9F48B9F6CC}"/>
              </a:ext>
            </a:extLst>
          </p:cNvPr>
          <p:cNvSpPr txBox="1"/>
          <p:nvPr/>
        </p:nvSpPr>
        <p:spPr>
          <a:xfrm>
            <a:off x="429803" y="5406187"/>
            <a:ext cx="11426575" cy="1077218"/>
          </a:xfrm>
          <a:prstGeom prst="rect">
            <a:avLst/>
          </a:prstGeom>
          <a:noFill/>
        </p:spPr>
        <p:txBody>
          <a:bodyPr wrap="square">
            <a:spAutoFit/>
          </a:bodyPr>
          <a:lstStyle/>
          <a:p>
            <a:pPr algn="just"/>
            <a:r>
              <a:rPr lang="en-US" sz="1600" dirty="0">
                <a:effectLst/>
                <a:latin typeface="Times New Roman" panose="02020603050405020304" pitchFamily="18" charset="0"/>
                <a:ea typeface="Songti SC" panose="02010600040101010101" pitchFamily="2" charset="-122"/>
                <a:cs typeface="Times New Roman" panose="02020603050405020304" pitchFamily="18" charset="0"/>
              </a:rPr>
              <a:t>FIGURE 4: Cytoarchitectural map of the cerebral cortex. The different areas are identified by the thickness of their layers and types of cells within them. Some of the key sensory areas are as follows: Motor cortex: motor strip, area 4; premotor area, area 6; frontal eye fields, area 8. Somatosensory cortex: areas 3, 1, and 2. Visual cortex: areas 17, 18, and 19. Auditory cortex: areas 41 and 42. </a:t>
            </a:r>
            <a:r>
              <a:rPr lang="en-US" sz="1600" i="1" dirty="0">
                <a:effectLst/>
                <a:latin typeface="Times New Roman" panose="02020603050405020304" pitchFamily="18" charset="0"/>
                <a:ea typeface="Songti SC" panose="02010600040101010101" pitchFamily="2" charset="-122"/>
                <a:cs typeface="Times New Roman" panose="02020603050405020304" pitchFamily="18" charset="0"/>
              </a:rPr>
              <a:t>(From A. </a:t>
            </a:r>
            <a:r>
              <a:rPr lang="en-US" sz="1600" i="1" dirty="0" err="1">
                <a:effectLst/>
                <a:latin typeface="Times New Roman" panose="02020603050405020304" pitchFamily="18" charset="0"/>
                <a:ea typeface="Songti SC" panose="02010600040101010101" pitchFamily="2" charset="-122"/>
                <a:cs typeface="Times New Roman" panose="02020603050405020304" pitchFamily="18" charset="0"/>
              </a:rPr>
              <a:t>Brodal</a:t>
            </a:r>
            <a:r>
              <a:rPr lang="en-US" sz="1600" i="1" dirty="0">
                <a:effectLst/>
                <a:latin typeface="Times New Roman" panose="02020603050405020304" pitchFamily="18" charset="0"/>
                <a:ea typeface="Songti SC" panose="02010600040101010101" pitchFamily="2" charset="-122"/>
                <a:cs typeface="Times New Roman" panose="02020603050405020304" pitchFamily="18" charset="0"/>
              </a:rPr>
              <a:t>, 1981; with permission of Oxford University Press.) </a:t>
            </a:r>
            <a:endParaRPr lang="en-US" sz="1600" dirty="0">
              <a:latin typeface="Times New Roman" panose="02020603050405020304" pitchFamily="18" charset="0"/>
              <a:ea typeface="Songti SC"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8996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96F165-0ED3-D892-F7FA-4496F15BBA9A}"/>
              </a:ext>
            </a:extLst>
          </p:cNvPr>
          <p:cNvPicPr>
            <a:picLocks noChangeAspect="1"/>
          </p:cNvPicPr>
          <p:nvPr/>
        </p:nvPicPr>
        <p:blipFill>
          <a:blip r:embed="rId3"/>
          <a:stretch>
            <a:fillRect/>
          </a:stretch>
        </p:blipFill>
        <p:spPr>
          <a:xfrm>
            <a:off x="-1" y="0"/>
            <a:ext cx="5051503" cy="6858000"/>
          </a:xfrm>
          <a:prstGeom prst="rect">
            <a:avLst/>
          </a:prstGeom>
          <a:gradFill flip="none" rotWithShape="1">
            <a:gsLst>
              <a:gs pos="25000">
                <a:srgbClr val="7030A0"/>
              </a:gs>
              <a:gs pos="55000">
                <a:srgbClr val="7030A0"/>
              </a:gs>
              <a:gs pos="95000">
                <a:srgbClr val="7030A0"/>
              </a:gs>
            </a:gsLst>
            <a:lin ang="2700000" scaled="1"/>
            <a:tileRect/>
          </a:gradFill>
          <a:effectLst>
            <a:glow>
              <a:schemeClr val="bg2">
                <a:alpha val="25000"/>
              </a:schemeClr>
            </a:glow>
            <a:outerShdw blurRad="151713" sx="1000" sy="1000" algn="ctr" rotWithShape="0">
              <a:schemeClr val="bg1">
                <a:alpha val="58000"/>
              </a:schemeClr>
            </a:outerShdw>
            <a:softEdge rad="1270000"/>
          </a:effectLst>
        </p:spPr>
      </p:pic>
      <p:sp>
        <p:nvSpPr>
          <p:cNvPr id="2" name="Title 1"/>
          <p:cNvSpPr>
            <a:spLocks noGrp="1"/>
          </p:cNvSpPr>
          <p:nvPr>
            <p:ph type="title"/>
          </p:nvPr>
        </p:nvSpPr>
        <p:spPr>
          <a:xfrm>
            <a:off x="838200" y="117172"/>
            <a:ext cx="10515600" cy="857500"/>
          </a:xfrm>
          <a:noFill/>
        </p:spPr>
        <p:txBody>
          <a:bodyPr/>
          <a:lstStyle/>
          <a:p>
            <a:pPr algn="ctr"/>
            <a:r>
              <a:rPr b="1" dirty="0">
                <a:latin typeface="Times New Roman" panose="02020603050405020304" pitchFamily="18" charset="0"/>
                <a:cs typeface="Times New Roman" panose="02020603050405020304" pitchFamily="18" charset="0"/>
              </a:rPr>
              <a:t>Human Brain vs Neural Networks</a:t>
            </a:r>
          </a:p>
        </p:txBody>
      </p:sp>
      <p:sp>
        <p:nvSpPr>
          <p:cNvPr id="3" name="Content Placeholder 2"/>
          <p:cNvSpPr>
            <a:spLocks noGrp="1"/>
          </p:cNvSpPr>
          <p:nvPr>
            <p:ph idx="1"/>
          </p:nvPr>
        </p:nvSpPr>
        <p:spPr>
          <a:xfrm>
            <a:off x="5213268" y="2322940"/>
            <a:ext cx="6342147" cy="2212119"/>
          </a:xfrm>
        </p:spPr>
        <p:txBody>
          <a:bodyPr>
            <a:normAutofit lnSpcReduction="10000"/>
          </a:bodyPr>
          <a:lstStyle/>
          <a:p>
            <a:pPr>
              <a:buFont typeface="Wingdings" pitchFamily="2" charset="2"/>
              <a:buChar char="Ø"/>
            </a:pPr>
            <a:r>
              <a:rPr lang="en-US"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Human Brain: ~100 billion neurons</a:t>
            </a: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NP"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Artificial Neural Networks:</a:t>
            </a:r>
            <a:r>
              <a:rPr lang="en-US"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Simplified</a:t>
            </a:r>
            <a:r>
              <a:rPr lang="en-US"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abstraction</a:t>
            </a: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NP"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Brain processes in parallel</a:t>
            </a: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NP"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Synapse vs Weight</a:t>
            </a:r>
          </a:p>
        </p:txBody>
      </p:sp>
      <p:sp>
        <p:nvSpPr>
          <p:cNvPr id="6" name="Date Placeholder 5">
            <a:extLst>
              <a:ext uri="{FF2B5EF4-FFF2-40B4-BE49-F238E27FC236}">
                <a16:creationId xmlns:a16="http://schemas.microsoft.com/office/drawing/2014/main" id="{BA1190E5-1057-FEF6-D698-9CA0531A3E00}"/>
              </a:ext>
            </a:extLst>
          </p:cNvPr>
          <p:cNvSpPr>
            <a:spLocks noGrp="1"/>
          </p:cNvSpPr>
          <p:nvPr>
            <p:ph type="dt" sz="half" idx="10"/>
          </p:nvPr>
        </p:nvSpPr>
        <p:spPr/>
        <p:txBody>
          <a:bodyPr/>
          <a:lstStyle/>
          <a:p>
            <a:r>
              <a:rPr lang="en-US"/>
              <a:t>11/06/2025</a:t>
            </a:r>
            <a:endParaRPr lang="en-NP"/>
          </a:p>
        </p:txBody>
      </p:sp>
      <p:sp>
        <p:nvSpPr>
          <p:cNvPr id="7" name="Footer Placeholder 6">
            <a:extLst>
              <a:ext uri="{FF2B5EF4-FFF2-40B4-BE49-F238E27FC236}">
                <a16:creationId xmlns:a16="http://schemas.microsoft.com/office/drawing/2014/main" id="{6A0C8763-2A07-27C6-6B3D-20B9C4E68BD5}"/>
              </a:ext>
            </a:extLst>
          </p:cNvPr>
          <p:cNvSpPr>
            <a:spLocks noGrp="1"/>
          </p:cNvSpPr>
          <p:nvPr>
            <p:ph type="ftr" sz="quarter" idx="11"/>
          </p:nvPr>
        </p:nvSpPr>
        <p:spPr/>
        <p:txBody>
          <a:bodyPr/>
          <a:lstStyle/>
          <a:p>
            <a:r>
              <a:rPr lang="en-US"/>
              <a:t>@Kiran Bagale</a:t>
            </a:r>
            <a:endParaRPr lang="en-NP"/>
          </a:p>
        </p:txBody>
      </p:sp>
      <p:sp>
        <p:nvSpPr>
          <p:cNvPr id="8" name="Slide Number Placeholder 7">
            <a:extLst>
              <a:ext uri="{FF2B5EF4-FFF2-40B4-BE49-F238E27FC236}">
                <a16:creationId xmlns:a16="http://schemas.microsoft.com/office/drawing/2014/main" id="{61D05F5F-0188-996A-5683-4BF9B62F15E7}"/>
              </a:ext>
            </a:extLst>
          </p:cNvPr>
          <p:cNvSpPr>
            <a:spLocks noGrp="1"/>
          </p:cNvSpPr>
          <p:nvPr>
            <p:ph type="sldNum" sz="quarter" idx="12"/>
          </p:nvPr>
        </p:nvSpPr>
        <p:spPr/>
        <p:txBody>
          <a:bodyPr/>
          <a:lstStyle/>
          <a:p>
            <a:fld id="{01F3109D-D485-C449-906D-5F5D4F3CBBE8}" type="slidenum">
              <a:rPr lang="en-NP" smtClean="0"/>
              <a:t>9</a:t>
            </a:fld>
            <a:endParaRPr lang="en-NP"/>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2675</TotalTime>
  <Words>3754</Words>
  <Application>Microsoft Macintosh PowerPoint</Application>
  <PresentationFormat>Widescreen</PresentationFormat>
  <Paragraphs>462</Paragraphs>
  <Slides>41</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Songti SC</vt:lpstr>
      <vt:lpstr>Arial</vt:lpstr>
      <vt:lpstr>Calibri</vt:lpstr>
      <vt:lpstr>Calibri Light</vt:lpstr>
      <vt:lpstr>Cambria Math</vt:lpstr>
      <vt:lpstr>Times New Roman</vt:lpstr>
      <vt:lpstr>TimesTen</vt:lpstr>
      <vt:lpstr>Wingdings</vt:lpstr>
      <vt:lpstr>Office Theme</vt:lpstr>
      <vt:lpstr>Neural Networks (CSC372)</vt:lpstr>
      <vt:lpstr>Overview </vt:lpstr>
      <vt:lpstr>Basics of Neural Networks</vt:lpstr>
      <vt:lpstr>Thus definition of a neural network is viewed as an adaptive machine: </vt:lpstr>
      <vt:lpstr>Benefits of Neural Networks </vt:lpstr>
      <vt:lpstr>Biological Motivation</vt:lpstr>
      <vt:lpstr>PowerPoint Presentation</vt:lpstr>
      <vt:lpstr>PowerPoint Presentation</vt:lpstr>
      <vt:lpstr>Human Brain vs Neural Networks</vt:lpstr>
      <vt:lpstr>PowerPoint Presentation</vt:lpstr>
      <vt:lpstr>PowerPoint Presentation</vt:lpstr>
      <vt:lpstr>Models of a Neuron</vt:lpstr>
      <vt:lpstr>PowerPoint Presentation</vt:lpstr>
      <vt:lpstr>PowerPoint Presentation</vt:lpstr>
      <vt:lpstr>Bias</vt:lpstr>
      <vt:lpstr>PowerPoint Presentation</vt:lpstr>
      <vt:lpstr>PowerPoint Presentation</vt:lpstr>
      <vt:lpstr>Types of Activation Function </vt:lpstr>
      <vt:lpstr>PowerPoint Presentation</vt:lpstr>
      <vt:lpstr>2. Sigmoid Function </vt:lpstr>
      <vt:lpstr>PowerPoint Presentation</vt:lpstr>
      <vt:lpstr>Neural Networks Viewed as Directed Graphs</vt:lpstr>
      <vt:lpstr>Neural Networks Viewed as Directed Graphs (Cont.…)</vt:lpstr>
      <vt:lpstr>PowerPoint Presentation</vt:lpstr>
      <vt:lpstr>PowerPoint Presentation</vt:lpstr>
      <vt:lpstr>PowerPoint Presentation</vt:lpstr>
      <vt:lpstr>Feedback in Neural Networks</vt:lpstr>
      <vt:lpstr>PowerPoint Presentation</vt:lpstr>
      <vt:lpstr>PowerPoint Presentation</vt:lpstr>
      <vt:lpstr>PowerPoint Presentation</vt:lpstr>
      <vt:lpstr>Network Architectures</vt:lpstr>
      <vt:lpstr>PowerPoint Presentation</vt:lpstr>
      <vt:lpstr>PowerPoint Presentation</vt:lpstr>
      <vt:lpstr>Knowledge Representation</vt:lpstr>
      <vt:lpstr>Roles of Knowledge Representation </vt:lpstr>
      <vt:lpstr>Learning Processes</vt:lpstr>
      <vt:lpstr>PowerPoint Presentation</vt:lpstr>
      <vt:lpstr>Learning Tasks</vt:lpstr>
      <vt:lpstr>PowerPoint Presentation</vt:lpstr>
      <vt:lpstr>Reading &amp; Homework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(CSC372)</dc:title>
  <dc:creator>Microsoft Office User</dc:creator>
  <cp:lastModifiedBy>Microsoft Office User</cp:lastModifiedBy>
  <cp:revision>180</cp:revision>
  <cp:lastPrinted>2025-06-14T16:51:32Z</cp:lastPrinted>
  <dcterms:created xsi:type="dcterms:W3CDTF">2025-06-11T10:43:46Z</dcterms:created>
  <dcterms:modified xsi:type="dcterms:W3CDTF">2025-06-30T13:54:12Z</dcterms:modified>
</cp:coreProperties>
</file>